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64" r:id="rId7"/>
    <p:sldId id="265" r:id="rId8"/>
    <p:sldId id="266" r:id="rId9"/>
    <p:sldId id="262" r:id="rId10"/>
    <p:sldId id="267" r:id="rId11"/>
    <p:sldId id="268" r:id="rId12"/>
    <p:sldId id="269" r:id="rId13"/>
    <p:sldId id="257" r:id="rId14"/>
    <p:sldId id="271" r:id="rId15"/>
    <p:sldId id="270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86DF9-F1E5-499B-9590-80595A6C5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8E266C-E359-4951-BA29-0037C1834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672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1BEA63-CB55-48F1-8287-4ADBA384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4707" y="6289340"/>
            <a:ext cx="2738718" cy="365125"/>
          </a:xfrm>
        </p:spPr>
        <p:txBody>
          <a:bodyPr/>
          <a:lstStyle>
            <a:lvl1pPr>
              <a:defRPr b="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13-14.10.2021 JELENIA GÓRA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2624646-FC0D-4A74-87B3-AF2DD578F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011" y="5738492"/>
            <a:ext cx="2145978" cy="658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0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B93B4A-767C-41F1-85E6-0D8AA96C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D29B73-EFF3-4BD7-A32B-EAB190F1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4442E-BF29-461C-B221-678BBAC7DE11}" type="slidenum">
              <a:rPr lang="pl-PL" smtClean="0"/>
              <a:t>‹#›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4F4268-7206-48F1-80AF-D28091D60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3756" y="6005799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6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3E3B8A-8033-4C50-83B6-49D6AE97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2D4181-6C90-44B4-AF67-FA21E416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67294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40254F-1FEC-4572-BCB6-168786351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13C3DE-295B-4D47-A8C1-D62CB131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345064D-E61B-4A55-B976-43EBC6F0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848013C-5D05-409D-B009-78454F27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9312" y="6020374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7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E76AAA-E1E1-405E-B5EB-86A2EADE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903AD00-B14C-4578-8909-DBB375A0F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221686-F053-48E7-8C76-32D47C455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5F24C7A-689F-4B6E-A204-7CA018A1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2D3EC9-CF78-46A2-B2C3-AADC1E8C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5C86215-C471-469E-BDD7-8D0447E9F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7724" y="6005799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3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8E66FA-5458-4C70-A407-FD3CC3E0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5B43915-91E9-4E08-93A2-9CA3064DE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2CD8FD-F263-482E-BF58-D6579683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88026E-9E3A-4442-868B-4367F88B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1819B8-24C0-4CE5-A7E9-C09C81CB2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9312" y="6020374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36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B41621-E086-467D-9299-243EC0A0A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55249"/>
          </a:xfrm>
        </p:spPr>
        <p:txBody>
          <a:bodyPr vert="eaVert"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E274DA-3E5B-43BD-8719-D41F5B9B8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65524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685304-A175-4EE9-BD6E-DB875355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C41734-D170-4B6C-82D3-E82591D7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9AFC834-9748-4806-A1D9-5A554D475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00" y="6020374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8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52ED43-80CC-401E-B297-18639F7D8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E9638E-24B7-4C4A-A6C3-0910C8D43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672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C8B9E5-AEFB-410E-84EA-DC3598D5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E0A8D6-6AD1-4CE0-AC42-F3073E28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817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C75478-BD9E-4C5A-95B1-3456C3F8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FCABE3-4460-438E-9832-6F557894F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FF6FA3-6D92-448A-8DC2-3B798B66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9C6041-F357-4D19-A463-EA33B8BB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AE7528-6E79-4A33-9496-88EB307C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405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C4DEEA-60DD-42BB-B20B-3D49246B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E1A488-964F-4C4D-B8DE-23FDC0F4F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201BD4-4709-4174-8ECC-2CB94A8D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A71038-A4C3-4954-A345-C4A7F56E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B976C9-866F-455B-BD41-C0F97D65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0499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C4E678-42CB-418F-836F-007022E8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B8D140-1EDE-43E2-AE33-7C76DEAB8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A186867-233D-4541-A29B-45F0D0503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636150-A3E5-4A26-B6B5-14F8D261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E3785A-D934-4A52-97BC-E1FA53DA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6C338F-8282-4A38-AA7C-BF32EFCF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726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9A6869-F4CA-4100-8F46-9E104862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DF4F9D-6B03-4E85-A88D-0B0B164B0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480122-FD1E-46F2-8A0E-7CD2ED25C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8E79FA-2671-4956-92CA-5147789BB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3C91E0D-6C06-455A-B234-58868B583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0C288E2-C2C7-4B1C-96D3-522358C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F3291E1-C408-4160-90E9-380257D8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E42F93D-1C4B-4937-966E-B8D4386B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36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597EA-BFD5-4884-ABD4-E30A96D0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D98174-FB4C-4E0F-B539-10463EF85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555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11F90B-7BE4-4796-8352-3C8B0A12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AF04431-B3DD-4FD0-8F28-A1D15E64F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28" y="6027631"/>
            <a:ext cx="2145072" cy="6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2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EB6930-A932-41B4-9D9F-C068B875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30A8979-B8A4-46C6-B3E1-866D36D9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F590768-54A9-48D0-9A21-CA27CC5B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94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3362D13-88D3-4871-B7B4-AC8BD573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D806A2A-E3CF-4104-AA83-302AA18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F9FCF6-EFCF-4CB6-BF70-30E475DC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673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DCCC0F-4D86-4E85-AC95-D37009B4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44F970-6CA3-40E6-B5ED-74069E6A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332D9FC-C0A1-4725-8119-62C69402C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71240C-C36E-4F9F-8DC3-FED92A5C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0FF2F1-DC1A-4BC9-B723-036FF247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08E9A57-9751-4440-ABD1-6A7076E2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550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3E7D9-505A-4591-AD32-256B754C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401E3A-552C-489A-ACF2-9E9BA1A6A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EDBD19-94DD-4650-AC37-906D61284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343C57-40EB-48AF-A817-0E2C7AF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5C2FC9-0D54-4862-8267-F62B58FA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69D2E5-813D-4EAA-AB1B-E159A2E6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586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0CCB6D-7B88-4ED5-B0B0-91D151F2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FCBD961-387B-42F0-B637-C07479AC2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839B62-0260-46A4-BDBB-B4E3B90E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4FC254-99B3-4500-B32F-E8A4F3D8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606137-9DD8-4E0B-8AD4-513A8B23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068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6D16CF6-0B39-4250-8A8D-95CBA4E3E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155A300-0F9F-41EF-AE67-689369D13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AC9FAF-8A78-4135-913D-4020310F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1159F7-9E73-4D61-BA2C-F8ED0588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D79B62-8472-4D59-9FE9-38FB4026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2E4C5-1708-4B7B-B11B-AB511157B4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58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597EA-BFD5-4884-ABD4-E30A96D0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187" y="566705"/>
            <a:ext cx="7050741" cy="795930"/>
          </a:xfrm>
        </p:spPr>
        <p:txBody>
          <a:bodyPr/>
          <a:lstStyle>
            <a:lvl1pPr>
              <a:defRPr b="1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D98174-FB4C-4E0F-B539-10463EF85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5551"/>
          </a:xfrm>
        </p:spPr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11F90B-7BE4-4796-8352-3C8B0A12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AF04431-B3DD-4FD0-8F28-A1D15E64F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8104"/>
            <a:ext cx="2353235" cy="721237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68408AD-3899-4DD9-A2B1-0A51F0CFA9C8}"/>
              </a:ext>
            </a:extLst>
          </p:cNvPr>
          <p:cNvCxnSpPr/>
          <p:nvPr userDrawn="1"/>
        </p:nvCxnSpPr>
        <p:spPr>
          <a:xfrm>
            <a:off x="909917" y="1362635"/>
            <a:ext cx="10515601" cy="0"/>
          </a:xfrm>
          <a:prstGeom prst="line">
            <a:avLst/>
          </a:prstGeom>
          <a:ln w="28575">
            <a:solidFill>
              <a:srgbClr val="1672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42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597EA-BFD5-4884-ABD4-E30A96D0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187" y="566705"/>
            <a:ext cx="7409331" cy="795930"/>
          </a:xfrm>
          <a:solidFill>
            <a:srgbClr val="167294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D98174-FB4C-4E0F-B539-10463EF85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555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AF04431-B3DD-4FD0-8F28-A1D15E64F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8104"/>
            <a:ext cx="2353235" cy="721237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68408AD-3899-4DD9-A2B1-0A51F0CFA9C8}"/>
              </a:ext>
            </a:extLst>
          </p:cNvPr>
          <p:cNvCxnSpPr/>
          <p:nvPr userDrawn="1"/>
        </p:nvCxnSpPr>
        <p:spPr>
          <a:xfrm>
            <a:off x="909917" y="1362635"/>
            <a:ext cx="10515601" cy="0"/>
          </a:xfrm>
          <a:prstGeom prst="line">
            <a:avLst/>
          </a:prstGeom>
          <a:ln w="28575">
            <a:solidFill>
              <a:srgbClr val="1672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25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45AC1-CC59-40EF-88F4-733FDE6F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6831E7-CA95-4589-B288-E459EEEB4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7E0AB78-3A9F-437C-AC89-26AEE2E12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4400" y="6027137"/>
            <a:ext cx="2145978" cy="658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37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19A56-BBF9-4DB2-BE45-1183BCAD8C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5426" y="465067"/>
            <a:ext cx="7427259" cy="807919"/>
          </a:xfrm>
          <a:solidFill>
            <a:srgbClr val="167294"/>
          </a:solidFill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 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01CFFA-9671-4229-A6CE-E963A0330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6388BD-29C0-4C02-9304-C57E43B30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24900B-9530-436D-9DAF-F6128B35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13107B0-4582-4AD1-839F-C851A97A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91457DF-BBA7-430A-B288-AA45E426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24442E-BF29-461C-B221-678BBAC7DE11}" type="slidenum">
              <a:rPr lang="pl-PL" smtClean="0"/>
              <a:t>‹#›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33C4FA3-489A-44F6-9830-CD1FE3049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9" y="393898"/>
            <a:ext cx="3100480" cy="9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71EB-93B1-46DD-B6C8-D2A0B7FD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709B3D-80E6-4A53-9501-61F1FA0F8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2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1DD579-416A-43D2-9F47-56AF00A80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7723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508B84-2AF8-4451-9C01-B16ABE109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2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C2EECC-A3A8-490D-8329-6F71C8F93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7723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6CD102F-3B0E-429D-94AE-F4040D8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36303BA-6372-4C77-BA0D-C47D293A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4D9D02A-E6D5-412B-AC1C-1FCDAEA79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3492" y="6082307"/>
            <a:ext cx="2098945" cy="6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71EB-93B1-46DD-B6C8-D2A0B7FD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15" y="710175"/>
            <a:ext cx="7773987" cy="777967"/>
          </a:xfrm>
        </p:spPr>
        <p:txBody>
          <a:bodyPr>
            <a:normAutofit/>
          </a:bodyPr>
          <a:lstStyle>
            <a:lvl1pPr>
              <a:defRPr sz="4200" b="1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709B3D-80E6-4A53-9501-61F1FA0F8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2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1DD579-416A-43D2-9F47-56AF00A80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7723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508B84-2AF8-4451-9C01-B16ABE109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2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C2EECC-A3A8-490D-8329-6F71C8F93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7723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6CD102F-3B0E-429D-94AE-F4040D8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36303BA-6372-4C77-BA0D-C47D293A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4D9D02A-E6D5-412B-AC1C-1FCDAEA79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198" y="585389"/>
            <a:ext cx="2554743" cy="777967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25B29794-66D7-4E15-BFE8-E3289B263E38}"/>
              </a:ext>
            </a:extLst>
          </p:cNvPr>
          <p:cNvCxnSpPr/>
          <p:nvPr userDrawn="1"/>
        </p:nvCxnSpPr>
        <p:spPr>
          <a:xfrm>
            <a:off x="913606" y="1488142"/>
            <a:ext cx="10517188" cy="0"/>
          </a:xfrm>
          <a:prstGeom prst="line">
            <a:avLst/>
          </a:prstGeom>
          <a:ln w="57150">
            <a:solidFill>
              <a:srgbClr val="1672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55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BC70CC-4B8F-493E-9A5C-7E3DA1E8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67294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606F5E-CDBC-4B02-8174-7E630FB07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4035" y="5925160"/>
            <a:ext cx="2303929" cy="7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3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BE6411-11F5-43D5-B667-34B8408B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427099-B7EF-47AE-A695-B97FE96DD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00EC18-76C1-4E2F-81B9-38B0BDF6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3ECB4-5962-401C-AB95-95B0D901E04C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242A51-28FB-4C26-B834-6B78F806D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63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51" r:id="rId5"/>
    <p:sldLayoutId id="2147483652" r:id="rId6"/>
    <p:sldLayoutId id="2147483653" r:id="rId7"/>
    <p:sldLayoutId id="2147483672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672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729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289BC13-D768-418D-AC22-609FAD9F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3C6CE7-46D3-4F7F-B977-4E1E814B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87F6E-CE89-49E5-A1FB-990846E5F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2CB41-5D58-4B4E-9C65-09513200F7E0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B96D66-1988-4124-ABFB-A4ECF2013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6007AC0-CCC1-4E71-A774-FFAE343CBF7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49312" y="5988998"/>
            <a:ext cx="230448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0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03927892-C2BC-4C37-BC4D-6633FAC11C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Wpływ zmian demograficznych na rozwój turystyki społecznej oraz potrzeby jej odbiorców. </a:t>
            </a:r>
          </a:p>
        </p:txBody>
      </p:sp>
      <p:sp>
        <p:nvSpPr>
          <p:cNvPr id="31" name="Podtytuł 30">
            <a:extLst>
              <a:ext uri="{FF2B5EF4-FFF2-40B4-BE49-F238E27FC236}">
                <a16:creationId xmlns:a16="http://schemas.microsoft.com/office/drawing/2014/main" id="{DC094759-8302-42BC-BF0F-A1699EB5A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Łukasz Ciołek Prezes Zarządu Interferie S.A.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68" y="4261450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1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255 komfortowych pokoi</a:t>
            </a:r>
          </a:p>
          <a:p>
            <a:r>
              <a:rPr lang="pl-PL" dirty="0"/>
              <a:t>568 miejsc noclegowych</a:t>
            </a:r>
          </a:p>
          <a:p>
            <a:r>
              <a:rPr lang="pl-PL" dirty="0"/>
              <a:t>Sanatorium o wysokim standardzie</a:t>
            </a:r>
          </a:p>
          <a:p>
            <a:r>
              <a:rPr lang="pl-PL" dirty="0"/>
              <a:t>Nowoczesna baza zabiegowa</a:t>
            </a:r>
          </a:p>
          <a:p>
            <a:r>
              <a:rPr lang="pl-PL" dirty="0"/>
              <a:t>Basen, strefa saun, jacuzzi solankowe</a:t>
            </a:r>
          </a:p>
          <a:p>
            <a:r>
              <a:rPr lang="pl-PL" dirty="0"/>
              <a:t>Doskonała infrastruktura sportowa</a:t>
            </a:r>
          </a:p>
          <a:p>
            <a:r>
              <a:rPr lang="pl-PL" dirty="0"/>
              <a:t>Udogodnienia dla niepełnosprawnych</a:t>
            </a:r>
          </a:p>
          <a:p>
            <a:r>
              <a:rPr lang="pl-PL" dirty="0"/>
              <a:t>Urozmaicona, przepyszna kuchnia</a:t>
            </a:r>
          </a:p>
          <a:p>
            <a:r>
              <a:rPr lang="pl-PL" dirty="0"/>
              <a:t>Moc atrakcji dla dzieci i dorosłych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1" y="2174554"/>
            <a:ext cx="5400000" cy="3600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98" y="2174554"/>
            <a:ext cx="5400000" cy="35865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8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81" y="2174554"/>
            <a:ext cx="5400000" cy="35991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4" y="2174554"/>
            <a:ext cx="5400000" cy="35991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0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2122303"/>
            <a:ext cx="5400000" cy="36007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" y="2122303"/>
            <a:ext cx="5400000" cy="36007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1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>
                <a:solidFill>
                  <a:srgbClr val="167294"/>
                </a:solidFill>
              </a:rPr>
              <a:t>Interferie</a:t>
            </a:r>
            <a:r>
              <a:rPr lang="pl-PL" dirty="0"/>
              <a:t> </a:t>
            </a:r>
            <a:r>
              <a:rPr lang="pl-PL" dirty="0">
                <a:solidFill>
                  <a:srgbClr val="167294"/>
                </a:solidFill>
              </a:rPr>
              <a:t>Argentyt</a:t>
            </a:r>
            <a:r>
              <a:rPr lang="pl-PL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7" y="2122303"/>
            <a:ext cx="5400000" cy="36007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2122303"/>
            <a:ext cx="5400000" cy="36007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7" y="2122303"/>
            <a:ext cx="5400000" cy="36007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2122303"/>
            <a:ext cx="5400000" cy="36007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122303"/>
            <a:ext cx="5400000" cy="36007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45" y="2122303"/>
            <a:ext cx="5400000" cy="36007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79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Interferie Argentyt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60" y="2200519"/>
            <a:ext cx="77108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8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03927892-C2BC-4C37-BC4D-6633FAC11C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Dziękuję </a:t>
            </a:r>
            <a:r>
              <a:rPr lang="pl-PL"/>
              <a:t>za uwagę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68" y="4261450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Kim jesteśmy?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Interferie S.A. to polska grupa hotelowa.</a:t>
            </a:r>
          </a:p>
          <a:p>
            <a:pPr marL="0" indent="0">
              <a:buNone/>
            </a:pPr>
            <a:r>
              <a:rPr lang="pl-PL" dirty="0"/>
              <a:t>Nasze obiekty: </a:t>
            </a:r>
          </a:p>
          <a:p>
            <a:pPr lvl="0"/>
            <a:r>
              <a:rPr lang="pl-PL" dirty="0"/>
              <a:t>INTERFERIE w Kołobrzegu Ośrodek Sanatoryjno-Wypoczynkowy CHALKOZYN</a:t>
            </a:r>
          </a:p>
          <a:p>
            <a:pPr lvl="0"/>
            <a:r>
              <a:rPr lang="pl-PL" dirty="0"/>
              <a:t>INTERFERIE w Ustroniu Morskim Ośrodek Sanatoryjno-Wypoczynkowy CECHSZTYN</a:t>
            </a:r>
          </a:p>
          <a:p>
            <a:pPr lvl="0"/>
            <a:r>
              <a:rPr lang="pl-PL" dirty="0"/>
              <a:t>INTERFERIE w Dąbkach Sanatorium Uzdrowiskowe ARGENTYT</a:t>
            </a:r>
          </a:p>
          <a:p>
            <a:pPr lvl="0"/>
            <a:r>
              <a:rPr lang="pl-PL" dirty="0"/>
              <a:t>INTERFERIE w Świeradowie Zdroju Hotel MALACHIT</a:t>
            </a:r>
          </a:p>
          <a:p>
            <a:pPr lvl="0"/>
            <a:r>
              <a:rPr lang="pl-PL" dirty="0"/>
              <a:t>INTERFERIE w Szklarskiej Porębie Hotel BORNIT</a:t>
            </a:r>
          </a:p>
          <a:p>
            <a:r>
              <a:rPr lang="pl-PL" dirty="0"/>
              <a:t>INTERFERIE Medical SPA w Świnoujściu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6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1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38330" y="400235"/>
            <a:ext cx="7815470" cy="795930"/>
          </a:xfrm>
        </p:spPr>
        <p:txBody>
          <a:bodyPr>
            <a:normAutofit fontScale="90000"/>
          </a:bodyPr>
          <a:lstStyle/>
          <a:p>
            <a:r>
              <a:rPr lang="pl-PL" dirty="0"/>
              <a:t>Odbiorcy Turystki </a:t>
            </a:r>
            <a:br>
              <a:rPr lang="pl-PL" dirty="0"/>
            </a:br>
            <a:r>
              <a:rPr lang="pl-PL" dirty="0"/>
              <a:t>Społecznej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Główni odbiorcy usług w ramach szerokorozumianej turystki społecznej w spółce Interferie S.A.:</a:t>
            </a:r>
            <a:endParaRPr lang="pl-PL" dirty="0"/>
          </a:p>
          <a:p>
            <a:r>
              <a:rPr lang="pl-PL" dirty="0"/>
              <a:t>Narodowy Fundusz Zdrowia</a:t>
            </a:r>
          </a:p>
          <a:p>
            <a:r>
              <a:rPr lang="pl-PL" dirty="0"/>
              <a:t>stowarzyszenia i koła emerytów</a:t>
            </a:r>
          </a:p>
          <a:p>
            <a:r>
              <a:rPr lang="pl-PL" dirty="0"/>
              <a:t>samorząd terytorialny organizujący wypoczynek, kolonie, pobyty zdrowotne (dla dzieci z zagłębia miedziowego)</a:t>
            </a:r>
          </a:p>
          <a:p>
            <a:r>
              <a:rPr lang="pl-PL" dirty="0"/>
              <a:t>organizatorzy turystki zdrowotnej adresowanej dla seniorów (pobyty grupowe zorganizowane z transportem)</a:t>
            </a:r>
          </a:p>
          <a:p>
            <a:r>
              <a:rPr lang="pl-PL" dirty="0"/>
              <a:t>zorganizowane grupy szkolne</a:t>
            </a:r>
          </a:p>
          <a:p>
            <a:r>
              <a:rPr lang="pl-PL" dirty="0"/>
              <a:t>organizatorzy pobytów rehabilitacyjnych (turnusy i wczasy zdrowotne)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6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Mechanizmy wsparcia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Wybrane mechanizmy wsparcia turystki społecznej realizowanej w spółce Interferie S.A. :</a:t>
            </a:r>
            <a:endParaRPr lang="pl-PL" dirty="0"/>
          </a:p>
          <a:p>
            <a:endParaRPr lang="pl-PL" dirty="0"/>
          </a:p>
          <a:p>
            <a:r>
              <a:rPr lang="pl-PL" dirty="0"/>
              <a:t>bon turystyczny </a:t>
            </a:r>
          </a:p>
          <a:p>
            <a:r>
              <a:rPr lang="pl-PL" dirty="0"/>
              <a:t>Karta Dużej Rodziny</a:t>
            </a:r>
          </a:p>
          <a:p>
            <a:r>
              <a:rPr lang="pl-PL" dirty="0"/>
              <a:t>NFZ</a:t>
            </a:r>
          </a:p>
          <a:p>
            <a:r>
              <a:rPr lang="pl-PL" dirty="0"/>
              <a:t>Projekty realizowane przez Polską Grupę Uzdrowiskową np. </a:t>
            </a:r>
            <a:r>
              <a:rPr lang="pl-PL" i="1" dirty="0"/>
              <a:t>Zdrowie Bohaterom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6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6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9F6CDB-E880-44C7-BE38-2F1B1E37269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>
                <a:solidFill>
                  <a:srgbClr val="167294"/>
                </a:solidFill>
              </a:rPr>
              <a:t>Zmiany demograficzne</a:t>
            </a:r>
            <a:r>
              <a:rPr lang="pl-PL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4" name="Główny Urząd Statystyczny _ Obszary tematyczne _ Ludność _ Ludność _ Struktura ludności według wieku od 1970 r. — Osobisty — Microsoft​ Edge 2021-10-10 17-24-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498" y="1410827"/>
            <a:ext cx="8781280" cy="471951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46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Zmiany demograficzne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8" y="1456359"/>
            <a:ext cx="4483868" cy="53514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solidFill>
                  <a:srgbClr val="167294"/>
                </a:solidFill>
              </a:rPr>
              <a:t>Zmiany demograficzne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61" y="1411011"/>
            <a:ext cx="8117887" cy="529888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>
                <a:solidFill>
                  <a:srgbClr val="167294"/>
                </a:solidFill>
              </a:rPr>
              <a:t>Liczby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68 % </a:t>
            </a:r>
            <a:r>
              <a:rPr lang="pl-PL" dirty="0"/>
              <a:t>seniorów ma poczucie jakiejś formy wykluczenia społecznego (dane PIE)</a:t>
            </a:r>
          </a:p>
          <a:p>
            <a:r>
              <a:rPr lang="pl-PL" b="1" dirty="0">
                <a:solidFill>
                  <a:srgbClr val="FF0000"/>
                </a:solidFill>
              </a:rPr>
              <a:t>Blisko 25 %  </a:t>
            </a:r>
            <a:r>
              <a:rPr lang="pl-PL" dirty="0"/>
              <a:t>Polaków w wieku 60+ podejmuje wiele zróżnicowanych form aktywności w czasie wolnym, większość (70 proc.) to kobiety</a:t>
            </a:r>
          </a:p>
          <a:p>
            <a:r>
              <a:rPr lang="pl-PL" b="1" dirty="0">
                <a:solidFill>
                  <a:srgbClr val="FF0000"/>
                </a:solidFill>
              </a:rPr>
              <a:t>25 % </a:t>
            </a:r>
            <a:r>
              <a:rPr lang="pl-PL" dirty="0"/>
              <a:t>Polaków w wieku 60+ to bardzo mało aktywni domatorzy stroniący od aktywności zorganizowanych</a:t>
            </a:r>
          </a:p>
          <a:p>
            <a:r>
              <a:rPr lang="pl-PL" b="1" dirty="0">
                <a:solidFill>
                  <a:srgbClr val="FF0000"/>
                </a:solidFill>
              </a:rPr>
              <a:t>68 % </a:t>
            </a:r>
            <a:r>
              <a:rPr lang="pl-PL" dirty="0"/>
              <a:t>seniorów dobrze ocenia swoją sprawność fizyczną</a:t>
            </a:r>
          </a:p>
          <a:p>
            <a:r>
              <a:rPr lang="pl-PL" b="1" dirty="0">
                <a:solidFill>
                  <a:srgbClr val="FF0000"/>
                </a:solidFill>
              </a:rPr>
              <a:t>15 % </a:t>
            </a:r>
            <a:r>
              <a:rPr lang="pl-PL" dirty="0"/>
              <a:t>seniorów w wieku 60+ deklaruje przynależność do uniwersytetów trzeciego wieku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54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70037BDA-01A6-4F0F-85CB-73DBFDDB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Interferie Argentyt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ACB54B1A-0D4F-4F2A-B9B2-9B6FCDD38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Podejmowanie decyzji dotyczących rozwoju, w tym inwestycji musi opierać się na stałym definiowaniu profilu naszego Gościa (kim jest, skąd do nas przyjechał, jakie są jego potrzeby, jak zmieniają się jego potrzeby).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Odpowiedzią na potrzeby turystki społecznej jest prowadzona przez nas polityka odpowiedzialnego biznesu. Rozwiązania produktowe wpisane w politykę CSR cechuje elastyczność polegająca na dopasowaniu oferty  do możliwości odbiorców Turystki Społecznej.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36" y="19806"/>
            <a:ext cx="1560264" cy="1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66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BDE59DC9CBB840965E352DA4FF2975" ma:contentTypeVersion="5" ma:contentTypeDescription="Utwórz nowy dokument." ma:contentTypeScope="" ma:versionID="03c1507f7f92a5a11488e3c525eca03a">
  <xsd:schema xmlns:xsd="http://www.w3.org/2001/XMLSchema" xmlns:xs="http://www.w3.org/2001/XMLSchema" xmlns:p="http://schemas.microsoft.com/office/2006/metadata/properties" xmlns:ns3="81e206a0-387b-4518-8377-775d7e733c87" xmlns:ns4="d1ddefbd-4fa4-45e6-9b2f-be3343071e79" targetNamespace="http://schemas.microsoft.com/office/2006/metadata/properties" ma:root="true" ma:fieldsID="c7f4ce81380beac213cb94ad3aa7269a" ns3:_="" ns4:_="">
    <xsd:import namespace="81e206a0-387b-4518-8377-775d7e733c87"/>
    <xsd:import namespace="d1ddefbd-4fa4-45e6-9b2f-be3343071e7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206a0-387b-4518-8377-775d7e733c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defbd-4fa4-45e6-9b2f-be3343071e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F482C3-5EC4-4C85-B537-08F7BFAB5A6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e206a0-387b-4518-8377-775d7e733c87"/>
    <ds:schemaRef ds:uri="http://purl.org/dc/elements/1.1/"/>
    <ds:schemaRef ds:uri="http://schemas.microsoft.com/office/2006/metadata/properties"/>
    <ds:schemaRef ds:uri="d1ddefbd-4fa4-45e6-9b2f-be3343071e79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1D9B8C-4519-41BE-A9B2-7F9BC91E73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e206a0-387b-4518-8377-775d7e733c87"/>
    <ds:schemaRef ds:uri="d1ddefbd-4fa4-45e6-9b2f-be3343071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9FEE58-D54A-46D0-965F-612093259E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378</Words>
  <Application>Microsoft Office PowerPoint</Application>
  <PresentationFormat>Panoramiczny</PresentationFormat>
  <Paragraphs>57</Paragraphs>
  <Slides>18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Projekt niestandardowy</vt:lpstr>
      <vt:lpstr>Wpływ zmian demograficznych na rozwój turystyki społecznej oraz potrzeby jej odbiorców. </vt:lpstr>
      <vt:lpstr>Kim jesteśmy? </vt:lpstr>
      <vt:lpstr>Odbiorcy Turystki  Społecznej</vt:lpstr>
      <vt:lpstr>Mechanizmy wsparcia </vt:lpstr>
      <vt:lpstr>Zmiany demograficzne  </vt:lpstr>
      <vt:lpstr>Zmiany demograficzne </vt:lpstr>
      <vt:lpstr>Zmiany demograficzne </vt:lpstr>
      <vt:lpstr>Liczby</vt:lpstr>
      <vt:lpstr>Interferie Argentyt</vt:lpstr>
      <vt:lpstr>Interferie Argentyt </vt:lpstr>
      <vt:lpstr>Interferie Argentyt </vt:lpstr>
      <vt:lpstr>Interferie Argentyt </vt:lpstr>
      <vt:lpstr>Interferie Argentyt </vt:lpstr>
      <vt:lpstr>Interferie Argentyt </vt:lpstr>
      <vt:lpstr>Interferie Argentyt </vt:lpstr>
      <vt:lpstr>Interferie Argentyt </vt:lpstr>
      <vt:lpstr>Interferie Argentyt 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Sylwia Osojca</dc:creator>
  <cp:lastModifiedBy>Sylwia Osojca</cp:lastModifiedBy>
  <cp:revision>18</cp:revision>
  <dcterms:created xsi:type="dcterms:W3CDTF">2021-10-01T23:49:02Z</dcterms:created>
  <dcterms:modified xsi:type="dcterms:W3CDTF">2021-12-13T16:41:43Z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0x010100DABDE59DC9CBB840965E352DA4FF2975</vt:lpwstr>
  </property>
</Properties>
</file>