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64" r:id="rId8"/>
    <p:sldId id="266" r:id="rId9"/>
    <p:sldId id="267" r:id="rId10"/>
    <p:sldId id="268" r:id="rId11"/>
    <p:sldId id="265" r:id="rId12"/>
    <p:sldId id="273" r:id="rId13"/>
    <p:sldId id="269" r:id="rId14"/>
    <p:sldId id="271" r:id="rId15"/>
    <p:sldId id="272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86DF9-F1E5-499B-9590-80595A6C5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8E266C-E359-4951-BA29-0037C1834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672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1BEA63-CB55-48F1-8287-4ADBA384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54707" y="6289340"/>
            <a:ext cx="2738718" cy="365125"/>
          </a:xfrm>
        </p:spPr>
        <p:txBody>
          <a:bodyPr/>
          <a:lstStyle>
            <a:lvl1pPr>
              <a:defRPr b="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13-14.10.2021 JELENIA GÓRA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2624646-FC0D-4A74-87B3-AF2DD578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23011" y="5738492"/>
            <a:ext cx="2145978" cy="6584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03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4B93B4A-767C-41F1-85E6-0D8AA96C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D29B73-EFF3-4BD7-A32B-EAB190F1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24442E-BF29-461C-B221-678BBAC7DE11}" type="slidenum">
              <a:rPr lang="pl-PL" smtClean="0"/>
              <a:t>‹#›</a:t>
            </a:fld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74F4268-7206-48F1-80AF-D28091D60C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3756" y="6005799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6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3E3B8A-8033-4C50-83B6-49D6AE97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2D4181-6C90-44B4-AF67-FA21E416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67294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40254F-1FEC-4572-BCB6-168786351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13C3DE-295B-4D47-A8C1-D62CB131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45064D-E61B-4A55-B976-43EBC6F0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848013C-5D05-409D-B009-78454F272C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9312" y="6020374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7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E76AAA-E1E1-405E-B5EB-86A2EADE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903AD00-B14C-4578-8909-DBB375A0F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A221686-F053-48E7-8C76-32D47C455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F24C7A-689F-4B6E-A204-7CA018A1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2D3EC9-CF78-46A2-B2C3-AADC1E8C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5C86215-C471-469E-BDD7-8D0447E9F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7724" y="6005799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36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8E66FA-5458-4C70-A407-FD3CC3E0A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5B43915-91E9-4E08-93A2-9CA3064DE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2CD8FD-F263-482E-BF58-D6579683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88026E-9E3A-4442-868B-4367F88B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C1819B8-24C0-4CE5-A7E9-C09C81CB21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9312" y="6020374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3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2B41621-E086-467D-9299-243EC0A0A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55249"/>
          </a:xfrm>
        </p:spPr>
        <p:txBody>
          <a:bodyPr vert="eaVert"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AE274DA-3E5B-43BD-8719-D41F5B9B8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5524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685304-A175-4EE9-BD6E-DB8753558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C41734-D170-4B6C-82D3-E82591D7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9AFC834-9748-4806-A1D9-5A554D4757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29700" y="6020374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08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2ED43-80CC-401E-B297-18639F7D8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E9638E-24B7-4C4A-A6C3-0910C8D43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6729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C8B9E5-AEFB-410E-84EA-DC3598D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E0A8D6-6AD1-4CE0-AC42-F3073E28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81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75478-BD9E-4C5A-95B1-3456C3F8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CABE3-4460-438E-9832-6F557894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FF6FA3-6D92-448A-8DC2-3B798B66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9C6041-F357-4D19-A463-EA33B8BB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AE7528-6E79-4A33-9496-88EB307C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40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4DEEA-60DD-42BB-B20B-3D49246B8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CE1A488-964F-4C4D-B8DE-23FDC0F4F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201BD4-4709-4174-8ECC-2CB94A8D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A71038-A4C3-4954-A345-C4A7F56E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B976C9-866F-455B-BD41-C0F97D65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499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4E678-42CB-418F-836F-007022E84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B8D140-1EDE-43E2-AE33-7C76DEAB8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A186867-233D-4541-A29B-45F0D0503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B636150-A3E5-4A26-B6B5-14F8D261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E3785A-D934-4A52-97BC-E1FA53DA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6C338F-8282-4A38-AA7C-BF32EFCF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726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9A6869-F4CA-4100-8F46-9E104862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F4F9D-6B03-4E85-A88D-0B0B164B0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480122-FD1E-46F2-8A0E-7CD2ED25C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98E79FA-2671-4956-92CA-5147789BB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3C91E0D-6C06-455A-B234-58868B583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0C288E2-C2C7-4B1C-96D3-522358CD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F3291E1-C408-4160-90E9-380257D8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E42F93D-1C4B-4937-966E-B8D4386B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36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597EA-BFD5-4884-ABD4-E30A96D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D98174-FB4C-4E0F-B539-10463EF8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555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11F90B-7BE4-4796-8352-3C8B0A12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AF04431-B3DD-4FD0-8F28-A1D15E64F9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728" y="6027631"/>
            <a:ext cx="2145072" cy="6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52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EB6930-A932-41B4-9D9F-C068B875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0A8979-B8A4-46C6-B3E1-866D36D9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F590768-54A9-48D0-9A21-CA27CC5B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948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3362D13-88D3-4871-B7B4-AC8BD573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D806A2A-E3CF-4104-AA83-302AA180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F9FCF6-EFCF-4CB6-BF70-30E475DC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67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CCC0F-4D86-4E85-AC95-D37009B4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4F970-6CA3-40E6-B5ED-74069E6AA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32D9FC-C0A1-4725-8119-62C69402C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C71240C-C36E-4F9F-8DC3-FED92A5C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0FF2F1-DC1A-4BC9-B723-036FF247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8E9A57-9751-4440-ABD1-6A7076E2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550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E3E7D9-505A-4591-AD32-256B754C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401E3A-552C-489A-ACF2-9E9BA1A6A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EDBD19-94DD-4650-AC37-906D61284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343C57-40EB-48AF-A817-0E2C7AF3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5C2FC9-0D54-4862-8267-F62B58FA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569D2E5-813D-4EAA-AB1B-E159A2E6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586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CCB6D-7B88-4ED5-B0B0-91D151F2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FCBD961-387B-42F0-B637-C07479AC2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839B62-0260-46A4-BDBB-B4E3B90E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4FC254-99B3-4500-B32F-E8A4F3D8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606137-9DD8-4E0B-8AD4-513A8B23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068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6D16CF6-0B39-4250-8A8D-95CBA4E3E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155A300-0F9F-41EF-AE67-689369D13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AC9FAF-8A78-4135-913D-4020310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1159F7-9E73-4D61-BA2C-F8ED0588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D79B62-8472-4D59-9FE9-38FB4026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A2E4C5-1708-4B7B-B11B-AB511157B4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58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597EA-BFD5-4884-ABD4-E30A96D04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050741" cy="795930"/>
          </a:xfrm>
        </p:spPr>
        <p:txBody>
          <a:bodyPr/>
          <a:lstStyle>
            <a:lvl1pPr>
              <a:defRPr b="1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D98174-FB4C-4E0F-B539-10463EF8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5551"/>
          </a:xfrm>
        </p:spPr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11F90B-7BE4-4796-8352-3C8B0A12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AF04431-B3DD-4FD0-8F28-A1D15E64F9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78104"/>
            <a:ext cx="2353235" cy="721237"/>
          </a:xfrm>
          <a:prstGeom prst="rect">
            <a:avLst/>
          </a:prstGeom>
        </p:spPr>
      </p:pic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C68408AD-3899-4DD9-A2B1-0A51F0CFA9C8}"/>
              </a:ext>
            </a:extLst>
          </p:cNvPr>
          <p:cNvCxnSpPr/>
          <p:nvPr userDrawn="1"/>
        </p:nvCxnSpPr>
        <p:spPr>
          <a:xfrm>
            <a:off x="909917" y="1362635"/>
            <a:ext cx="10515601" cy="0"/>
          </a:xfrm>
          <a:prstGeom prst="line">
            <a:avLst/>
          </a:prstGeom>
          <a:ln w="28575">
            <a:solidFill>
              <a:srgbClr val="167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2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597EA-BFD5-4884-ABD4-E30A96D04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409331" cy="795930"/>
          </a:xfrm>
          <a:solidFill>
            <a:srgbClr val="167294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D98174-FB4C-4E0F-B539-10463EF8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555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AF04431-B3DD-4FD0-8F28-A1D15E64F9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78104"/>
            <a:ext cx="2353235" cy="721237"/>
          </a:xfrm>
          <a:prstGeom prst="rect">
            <a:avLst/>
          </a:prstGeom>
        </p:spPr>
      </p:pic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C68408AD-3899-4DD9-A2B1-0A51F0CFA9C8}"/>
              </a:ext>
            </a:extLst>
          </p:cNvPr>
          <p:cNvCxnSpPr/>
          <p:nvPr userDrawn="1"/>
        </p:nvCxnSpPr>
        <p:spPr>
          <a:xfrm>
            <a:off x="909917" y="1362635"/>
            <a:ext cx="10515601" cy="0"/>
          </a:xfrm>
          <a:prstGeom prst="line">
            <a:avLst/>
          </a:prstGeom>
          <a:ln w="28575">
            <a:solidFill>
              <a:srgbClr val="167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25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45AC1-CC59-40EF-88F4-733FDE6F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6831E7-CA95-4589-B288-E459EEEB4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7E0AB78-3A9F-437C-AC89-26AEE2E12A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4400" y="6027137"/>
            <a:ext cx="2145978" cy="6584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3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19A56-BBF9-4DB2-BE45-1183BCAD8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5426" y="465067"/>
            <a:ext cx="7427259" cy="807919"/>
          </a:xfrm>
          <a:solidFill>
            <a:srgbClr val="167294"/>
          </a:solidFill>
          <a:ln>
            <a:noFill/>
          </a:ln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 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01CFFA-9671-4229-A6CE-E963A0330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6388BD-29C0-4C02-9304-C57E43B30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24900B-9530-436D-9DAF-F6128B35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3107B0-4582-4AD1-839F-C851A97A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1457DF-BBA7-430A-B288-AA45E426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24442E-BF29-461C-B221-678BBAC7DE11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33C4FA3-489A-44F6-9830-CD1FE3049C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9" y="393898"/>
            <a:ext cx="3100480" cy="95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F71EB-93B1-46DD-B6C8-D2A0B7FD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709B3D-80E6-4A53-9501-61F1FA0F8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729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1DD579-416A-43D2-9F47-56AF00A80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772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508B84-2AF8-4451-9C01-B16ABE109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729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C2EECC-A3A8-490D-8329-6F71C8F93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772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CD102F-3B0E-429D-94AE-F4040D8B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36303BA-6372-4C77-BA0D-C47D293A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4D9D02A-E6D5-412B-AC1C-1FCDAEA79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23492" y="6082307"/>
            <a:ext cx="2098945" cy="63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5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F71EB-93B1-46DD-B6C8-D2A0B7FD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15" y="710175"/>
            <a:ext cx="7773987" cy="777967"/>
          </a:xfrm>
        </p:spPr>
        <p:txBody>
          <a:bodyPr>
            <a:normAutofit/>
          </a:bodyPr>
          <a:lstStyle>
            <a:lvl1pPr>
              <a:defRPr sz="4200" b="1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709B3D-80E6-4A53-9501-61F1FA0F8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729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1DD579-416A-43D2-9F47-56AF00A80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772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508B84-2AF8-4451-9C01-B16ABE109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729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C2EECC-A3A8-490D-8329-6F71C8F93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772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CD102F-3B0E-429D-94AE-F4040D8B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36303BA-6372-4C77-BA0D-C47D293A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4D9D02A-E6D5-412B-AC1C-1FCDAEA791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198" y="585389"/>
            <a:ext cx="2554743" cy="777967"/>
          </a:xfrm>
          <a:prstGeom prst="rect">
            <a:avLst/>
          </a:prstGeom>
        </p:spPr>
      </p:pic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25B29794-66D7-4E15-BFE8-E3289B263E38}"/>
              </a:ext>
            </a:extLst>
          </p:cNvPr>
          <p:cNvCxnSpPr/>
          <p:nvPr userDrawn="1"/>
        </p:nvCxnSpPr>
        <p:spPr>
          <a:xfrm>
            <a:off x="913606" y="1488142"/>
            <a:ext cx="10517188" cy="0"/>
          </a:xfrm>
          <a:prstGeom prst="line">
            <a:avLst/>
          </a:prstGeom>
          <a:ln w="57150">
            <a:solidFill>
              <a:srgbClr val="1672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5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C70CC-4B8F-493E-9A5C-7E3DA1E8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67294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7606F5E-CDBC-4B02-8174-7E630FB078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4035" y="5925160"/>
            <a:ext cx="2303929" cy="70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3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8BE6411-11F5-43D5-B667-34B8408B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427099-B7EF-47AE-A695-B97FE96DD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00EC18-76C1-4E2F-81B9-38B0BDF66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ECB4-5962-401C-AB95-95B0D901E04C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242A51-28FB-4C26-B834-6B78F806D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63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51" r:id="rId5"/>
    <p:sldLayoutId id="2147483652" r:id="rId6"/>
    <p:sldLayoutId id="2147483653" r:id="rId7"/>
    <p:sldLayoutId id="2147483672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6729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6729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89BC13-D768-418D-AC22-609FAD9F8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3C6CE7-46D3-4F7F-B977-4E1E814B0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3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987F6E-CE89-49E5-A1FB-990846E5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CB41-5D58-4B4E-9C65-09513200F7E0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B96D66-1988-4124-ABFB-A4ECF2013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6007AC0-CCC1-4E71-A774-FFAE343CBF7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049312" y="5988998"/>
            <a:ext cx="230448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0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03927892-C2BC-4C37-BC4D-6633FAC11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Ekonomia współdzielenia</a:t>
            </a:r>
          </a:p>
        </p:txBody>
      </p:sp>
      <p:sp>
        <p:nvSpPr>
          <p:cNvPr id="31" name="Podtytuł 30">
            <a:extLst>
              <a:ext uri="{FF2B5EF4-FFF2-40B4-BE49-F238E27FC236}">
                <a16:creationId xmlns:a16="http://schemas.microsoft.com/office/drawing/2014/main" id="{DC094759-8302-42BC-BF0F-A1699EB5A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Szanse i zagrożenia dla turystyki społecznej</a:t>
            </a:r>
          </a:p>
          <a:p>
            <a:endParaRPr lang="pl-PL" dirty="0"/>
          </a:p>
          <a:p>
            <a:r>
              <a:rPr lang="pl-PL" dirty="0"/>
              <a:t>Adam Pawlicz</a:t>
            </a:r>
          </a:p>
          <a:p>
            <a:r>
              <a:rPr lang="pl-PL" dirty="0"/>
              <a:t>Uniwersytet Szczeciński</a:t>
            </a:r>
          </a:p>
        </p:txBody>
      </p:sp>
    </p:spTree>
    <p:extLst>
      <p:ext uri="{BB962C8B-B14F-4D97-AF65-F5344CB8AC3E}">
        <p14:creationId xmlns:p14="http://schemas.microsoft.com/office/powerpoint/2010/main" val="83491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Osoby niepełnosprawne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Brak regulacji </a:t>
            </a:r>
          </a:p>
          <a:p>
            <a:r>
              <a:rPr lang="pl-PL" dirty="0"/>
              <a:t>Niechęć, uprzedzenia</a:t>
            </a:r>
          </a:p>
          <a:p>
            <a:endParaRPr lang="pl-PL" dirty="0"/>
          </a:p>
          <a:p>
            <a:r>
              <a:rPr lang="pl-PL" dirty="0"/>
              <a:t>Badania w USA wykazały, że osoby niepełnosprawne są 2 razy częściej odrzucane jako potencjalni goście w Airbnb</a:t>
            </a:r>
          </a:p>
          <a:p>
            <a:r>
              <a:rPr lang="pl-PL" dirty="0"/>
              <a:t>Działo się tak nawet w przypadku ofert oznaczonych dostosowane dla osób niepełnosprawnych</a:t>
            </a:r>
          </a:p>
          <a:p>
            <a:r>
              <a:rPr lang="pl-PL" dirty="0"/>
              <a:t>Regulacje Airbnb niewiele pomagają</a:t>
            </a:r>
          </a:p>
          <a:p>
            <a:endParaRPr lang="pl-PL" dirty="0"/>
          </a:p>
          <a:p>
            <a:r>
              <a:rPr lang="pl-PL" sz="2200" dirty="0" err="1"/>
              <a:t>Ameri</a:t>
            </a:r>
            <a:r>
              <a:rPr lang="pl-PL" sz="2200" dirty="0"/>
              <a:t>, Rogers, </a:t>
            </a:r>
            <a:r>
              <a:rPr lang="pl-PL" sz="2200" dirty="0" err="1"/>
              <a:t>Kruse</a:t>
            </a:r>
            <a:r>
              <a:rPr lang="pl-PL" sz="2200" dirty="0"/>
              <a:t> (2020)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61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Osoby starsze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Brak badań naukowych w tym zakresie</a:t>
            </a:r>
          </a:p>
          <a:p>
            <a:endParaRPr lang="pl-PL" dirty="0"/>
          </a:p>
          <a:p>
            <a:r>
              <a:rPr lang="pl-PL" dirty="0"/>
              <a:t>Zakwaterowanie to głównie hotele, rzadziej znajomi</a:t>
            </a:r>
          </a:p>
          <a:p>
            <a:r>
              <a:rPr lang="pl-PL" dirty="0"/>
              <a:t>Źródło informacji: marketing szeptany, media, agenci turystyczni</a:t>
            </a:r>
          </a:p>
          <a:p>
            <a:endParaRPr lang="pl-PL" dirty="0"/>
          </a:p>
          <a:p>
            <a:r>
              <a:rPr lang="pl-PL" dirty="0"/>
              <a:t>Trudności z nowymi technologiami, mniejsza otwartość na innowacji, niższy poziom znajomości języków obcych </a:t>
            </a:r>
          </a:p>
          <a:p>
            <a:endParaRPr lang="pl-PL" sz="2000" dirty="0"/>
          </a:p>
          <a:p>
            <a:r>
              <a:rPr lang="pl-PL" sz="2000" dirty="0" err="1"/>
              <a:t>Alén</a:t>
            </a:r>
            <a:r>
              <a:rPr lang="pl-PL" sz="2000" dirty="0"/>
              <a:t>, E., </a:t>
            </a:r>
            <a:r>
              <a:rPr lang="pl-PL" sz="2000" dirty="0" err="1"/>
              <a:t>Losada</a:t>
            </a:r>
            <a:r>
              <a:rPr lang="pl-PL" sz="2000" dirty="0"/>
              <a:t>, N., &amp; </a:t>
            </a:r>
            <a:r>
              <a:rPr lang="pl-PL" sz="2000" dirty="0" err="1"/>
              <a:t>Domínguez</a:t>
            </a:r>
            <a:r>
              <a:rPr lang="pl-PL" sz="2000" dirty="0"/>
              <a:t>, T. (2016)</a:t>
            </a:r>
          </a:p>
          <a:p>
            <a:endParaRPr lang="pl-PL" dirty="0"/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8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Możliwości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Wpływ na rynek – większa podaż usług -&gt; niższe ceny</a:t>
            </a:r>
          </a:p>
          <a:p>
            <a:endParaRPr lang="pl-PL" dirty="0"/>
          </a:p>
          <a:p>
            <a:r>
              <a:rPr lang="pl-PL" dirty="0"/>
              <a:t>CouchSurfing</a:t>
            </a:r>
          </a:p>
          <a:p>
            <a:endParaRPr lang="pl-PL" dirty="0"/>
          </a:p>
          <a:p>
            <a:r>
              <a:rPr lang="pl-PL" dirty="0"/>
              <a:t>Interakcje społeczne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02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Ekonomia współdzielenia na rynku usług hotelarskich Niedoskonałości - Pośrednicy - Regulacje - Adam Pawlicz | okład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648" y="0"/>
            <a:ext cx="4809744" cy="686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7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007435" y="332657"/>
            <a:ext cx="103632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Dziękuję za uwagę</a:t>
            </a:r>
            <a:endParaRPr lang="en-US" dirty="0"/>
          </a:p>
        </p:txBody>
      </p:sp>
      <p:pic>
        <p:nvPicPr>
          <p:cNvPr id="7" name="Picture 6" descr="https://pbs.twimg.com/profile_images/610753506228748289/GBfhn7j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446" y="3212976"/>
            <a:ext cx="3072341" cy="2304256"/>
          </a:xfrm>
          <a:prstGeom prst="rect">
            <a:avLst/>
          </a:prstGeom>
          <a:noFill/>
        </p:spPr>
      </p:pic>
      <p:pic>
        <p:nvPicPr>
          <p:cNvPr id="8" name="Picture 10" descr="http://cdn.phys.org/newman/gfx/news/hires/2015/academiao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9936" y="2924944"/>
            <a:ext cx="4608149" cy="1191184"/>
          </a:xfrm>
          <a:prstGeom prst="rect">
            <a:avLst/>
          </a:prstGeom>
          <a:noFill/>
        </p:spPr>
      </p:pic>
      <p:pic>
        <p:nvPicPr>
          <p:cNvPr id="9" name="Picture 12" descr="https://extension.usu.edu/innovate/images/uploads/slideshare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3926" y="4365104"/>
            <a:ext cx="4738767" cy="1224136"/>
          </a:xfrm>
          <a:prstGeom prst="rect">
            <a:avLst/>
          </a:prstGeom>
          <a:noFill/>
        </p:spPr>
      </p:pic>
      <p:pic>
        <p:nvPicPr>
          <p:cNvPr id="6146" name="Picture 2" descr="https://turystykawmiescie.files.wordpress.com/2016/12/cropped-cropped-black-white-city-copy21.jpg"/>
          <p:cNvPicPr>
            <a:picLocks noChangeAspect="1" noChangeArrowheads="1"/>
          </p:cNvPicPr>
          <p:nvPr/>
        </p:nvPicPr>
        <p:blipFill>
          <a:blip r:embed="rId5" cstate="print"/>
          <a:srcRect l="31216" t="32116" r="23693" b="23725"/>
          <a:stretch>
            <a:fillRect/>
          </a:stretch>
        </p:blipFill>
        <p:spPr bwMode="auto">
          <a:xfrm>
            <a:off x="2735627" y="1196752"/>
            <a:ext cx="6808029" cy="1440160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4719622" y="5404574"/>
            <a:ext cx="620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adam.pawlicz@usz.edu.pl</a:t>
            </a:r>
          </a:p>
        </p:txBody>
      </p:sp>
    </p:spTree>
    <p:extLst>
      <p:ext uri="{BB962C8B-B14F-4D97-AF65-F5344CB8AC3E}">
        <p14:creationId xmlns:p14="http://schemas.microsoft.com/office/powerpoint/2010/main" val="60437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Istota ekonomii współdzielenia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Platformy wymiany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Uczestnicy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Szanse i zagrożenia dla turystyki społecznej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473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Istota ekonomii współdzielenia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Ekonomia współdzielenia (ang. </a:t>
            </a:r>
            <a:r>
              <a:rPr lang="pl-PL" i="1" dirty="0" err="1"/>
              <a:t>sharing</a:t>
            </a:r>
            <a:r>
              <a:rPr lang="pl-PL" i="1" dirty="0"/>
              <a:t> </a:t>
            </a:r>
            <a:r>
              <a:rPr lang="pl-PL" i="1" dirty="0" err="1"/>
              <a:t>economy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- model wymiany usług pomiędzy jednostkami koordynowany on-line</a:t>
            </a:r>
          </a:p>
          <a:p>
            <a:pPr marL="0" indent="0">
              <a:buNone/>
            </a:pPr>
            <a:r>
              <a:rPr lang="pl-PL" dirty="0"/>
              <a:t>Istotą jest dzielenie się </a:t>
            </a:r>
            <a:br>
              <a:rPr lang="pl-PL" dirty="0"/>
            </a:br>
            <a:r>
              <a:rPr lang="pl-PL" dirty="0"/>
              <a:t>zbędnymi zasobami</a:t>
            </a:r>
          </a:p>
          <a:p>
            <a:pPr marL="0" indent="0">
              <a:buNone/>
            </a:pPr>
            <a:r>
              <a:rPr lang="pl-PL" dirty="0"/>
              <a:t>Dzielenie się może być</a:t>
            </a:r>
            <a:br>
              <a:rPr lang="pl-PL" dirty="0"/>
            </a:br>
            <a:r>
              <a:rPr lang="pl-PL" dirty="0"/>
              <a:t>odpłatne</a:t>
            </a:r>
          </a:p>
          <a:p>
            <a:pPr marL="0" indent="0">
              <a:buNone/>
            </a:pPr>
            <a:r>
              <a:rPr lang="pl-PL" dirty="0"/>
              <a:t>W dzieleniu się pośredniczy</a:t>
            </a:r>
            <a:br>
              <a:rPr lang="pl-PL" dirty="0"/>
            </a:br>
            <a:r>
              <a:rPr lang="pl-PL" dirty="0"/>
              <a:t>platforma internetowa</a:t>
            </a:r>
          </a:p>
        </p:txBody>
      </p:sp>
      <p:pic>
        <p:nvPicPr>
          <p:cNvPr id="6" name="Picture 4" descr="I don&amp;#39;t need a drill, I just need a hole in the wall - The Brisbane Tool  Library - Greenpeace Australia Pacific">
            <a:extLst>
              <a:ext uri="{FF2B5EF4-FFF2-40B4-BE49-F238E27FC236}">
                <a16:creationId xmlns:a16="http://schemas.microsoft.com/office/drawing/2014/main" id="{5807BF31-E127-4821-BF9F-4F2333D30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90" y="2989019"/>
            <a:ext cx="6936509" cy="362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1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Platformy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Łączą popyt i podaż</a:t>
            </a:r>
          </a:p>
          <a:p>
            <a:pPr lvl="1"/>
            <a:r>
              <a:rPr lang="pl-PL" dirty="0"/>
              <a:t>Zmniejszają koszty transakcyjne </a:t>
            </a:r>
          </a:p>
          <a:p>
            <a:pPr lvl="1"/>
            <a:r>
              <a:rPr lang="pl-PL" dirty="0"/>
              <a:t>Zmniejszają asymetrię informacji</a:t>
            </a:r>
          </a:p>
          <a:p>
            <a:r>
              <a:rPr lang="pl-PL" dirty="0"/>
              <a:t>Model biznesowy oparty</a:t>
            </a:r>
            <a:br>
              <a:rPr lang="pl-PL" dirty="0"/>
            </a:br>
            <a:r>
              <a:rPr lang="pl-PL" dirty="0"/>
              <a:t>na prowizji</a:t>
            </a:r>
          </a:p>
          <a:p>
            <a:r>
              <a:rPr lang="pl-PL" dirty="0"/>
              <a:t>Przekształcają pojedynczą </a:t>
            </a:r>
            <a:br>
              <a:rPr lang="pl-PL" dirty="0"/>
            </a:br>
            <a:r>
              <a:rPr lang="pl-PL" dirty="0"/>
              <a:t>transakcję w powtarzalną</a:t>
            </a:r>
          </a:p>
          <a:p>
            <a:r>
              <a:rPr lang="pl-PL" dirty="0"/>
              <a:t>Konkurencja na rynku platform ma </a:t>
            </a:r>
            <a:br>
              <a:rPr lang="pl-PL" dirty="0"/>
            </a:br>
            <a:r>
              <a:rPr lang="pl-PL" dirty="0"/>
              <a:t>charakter oligopolu</a:t>
            </a:r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0599F83-D785-46A9-BDE6-8FE6651CD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2800350"/>
            <a:ext cx="581025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33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Platformy (2)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Dziś Airbnb i Uber to międzynarodowe korporacje</a:t>
            </a:r>
          </a:p>
          <a:p>
            <a:r>
              <a:rPr lang="pl-PL" dirty="0"/>
              <a:t>Inne platformy albo zbankrutowały albo nie rozwinęły się</a:t>
            </a:r>
          </a:p>
          <a:p>
            <a:endParaRPr lang="pl-PL" dirty="0"/>
          </a:p>
          <a:p>
            <a:r>
              <a:rPr lang="pl-PL" dirty="0"/>
              <a:t>Powtarzalność transakcji między stronami</a:t>
            </a:r>
          </a:p>
          <a:p>
            <a:r>
              <a:rPr lang="pl-PL" dirty="0"/>
              <a:t>Alternatywy</a:t>
            </a:r>
          </a:p>
          <a:p>
            <a:r>
              <a:rPr lang="pl-PL" dirty="0"/>
              <a:t>Stosunek ceny dobra do ceny wynajmu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3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Uczestnicy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Wiek – poniżej średniej</a:t>
            </a:r>
          </a:p>
          <a:p>
            <a:r>
              <a:rPr lang="pl-PL" dirty="0"/>
              <a:t>Dochody – powyżej średniej</a:t>
            </a:r>
          </a:p>
          <a:p>
            <a:r>
              <a:rPr lang="pl-PL" dirty="0"/>
              <a:t>Wykształcenie – dominuje wyższe</a:t>
            </a:r>
          </a:p>
          <a:p>
            <a:r>
              <a:rPr lang="pl-PL" dirty="0"/>
              <a:t>Duży odsetek mieszka w dużych miastach</a:t>
            </a:r>
          </a:p>
          <a:p>
            <a:r>
              <a:rPr lang="pl-PL" dirty="0"/>
              <a:t>Duży odsetek nie ma dzieci</a:t>
            </a:r>
          </a:p>
          <a:p>
            <a:endParaRPr lang="pl-PL" dirty="0"/>
          </a:p>
          <a:p>
            <a:r>
              <a:rPr lang="pl-PL" dirty="0"/>
              <a:t>Motywy udziału: ekonomiczne, społeczne i ekologiczne</a:t>
            </a:r>
          </a:p>
          <a:p>
            <a:endParaRPr lang="pl-PL" dirty="0"/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36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Korzyści i koszty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Początkowo rozwój EW niósł wiele korzyści</a:t>
            </a:r>
          </a:p>
          <a:p>
            <a:pPr lvl="1"/>
            <a:r>
              <a:rPr lang="pl-PL" dirty="0"/>
              <a:t>Ekologia – wykorzystanie istniejących zasobów zamiast produkcji nowych</a:t>
            </a:r>
          </a:p>
          <a:p>
            <a:pPr lvl="1"/>
            <a:r>
              <a:rPr lang="pl-PL" dirty="0"/>
              <a:t>Poznawanie członków lokalnej społeczności w odwiedzanych miejscach </a:t>
            </a:r>
          </a:p>
          <a:p>
            <a:pPr lvl="1"/>
            <a:r>
              <a:rPr lang="pl-PL" dirty="0"/>
              <a:t>Możliwość osiągania dodatkowych dochodów przez mieszkańców</a:t>
            </a:r>
          </a:p>
          <a:p>
            <a:r>
              <a:rPr lang="pl-PL" dirty="0"/>
              <a:t>W dalszej perspektywie pojawiły się problemy</a:t>
            </a:r>
          </a:p>
          <a:p>
            <a:pPr lvl="1"/>
            <a:r>
              <a:rPr lang="pl-PL" dirty="0"/>
              <a:t>Rynek pracy </a:t>
            </a:r>
          </a:p>
          <a:p>
            <a:pPr lvl="1"/>
            <a:r>
              <a:rPr lang="pl-PL" dirty="0"/>
              <a:t>Konkurencja </a:t>
            </a:r>
          </a:p>
          <a:p>
            <a:pPr lvl="1"/>
            <a:r>
              <a:rPr lang="pl-PL" dirty="0"/>
              <a:t>Koszty społeczne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F4841-B1A1-41C1-8D82-D1454CAB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Turystyka społeczna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95FF03-211E-4C11-89CB-FBF4E190D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Dzieci i młodzież</a:t>
            </a:r>
          </a:p>
          <a:p>
            <a:r>
              <a:rPr lang="pl-PL" dirty="0"/>
              <a:t>Rodziny z problemami</a:t>
            </a:r>
          </a:p>
          <a:p>
            <a:r>
              <a:rPr lang="pl-PL" dirty="0"/>
              <a:t>Osoby niepełnosprawne</a:t>
            </a:r>
          </a:p>
          <a:p>
            <a:r>
              <a:rPr lang="pl-PL" dirty="0"/>
              <a:t>Osoby starsze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000" dirty="0"/>
              <a:t>Stasiak (2010)</a:t>
            </a:r>
          </a:p>
        </p:txBody>
      </p:sp>
    </p:spTree>
    <p:extLst>
      <p:ext uri="{BB962C8B-B14F-4D97-AF65-F5344CB8AC3E}">
        <p14:creationId xmlns:p14="http://schemas.microsoft.com/office/powerpoint/2010/main" val="9013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70037BDA-01A6-4F0F-85CB-73DBFDDB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187" y="566705"/>
            <a:ext cx="7577398" cy="795930"/>
          </a:xfrm>
        </p:spPr>
        <p:txBody>
          <a:bodyPr>
            <a:normAutofit/>
          </a:bodyPr>
          <a:lstStyle/>
          <a:p>
            <a:r>
              <a:rPr lang="pl-PL" dirty="0"/>
              <a:t>Rodziny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ACB54B1A-0D4F-4F2A-B9B2-9B6FCDD3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Rynek P2P – trudno o turystykę zorganizowaną</a:t>
            </a:r>
          </a:p>
          <a:p>
            <a:r>
              <a:rPr lang="pl-PL" dirty="0"/>
              <a:t>Airbnb może być tańsze (pobyt)</a:t>
            </a:r>
          </a:p>
          <a:p>
            <a:r>
              <a:rPr lang="pl-PL" dirty="0"/>
              <a:t>Możliwość przyrządzania posiłków, prania etc.</a:t>
            </a:r>
          </a:p>
          <a:p>
            <a:endParaRPr lang="pl-PL" dirty="0"/>
          </a:p>
          <a:p>
            <a:r>
              <a:rPr lang="pl-PL" dirty="0"/>
              <a:t>Łatwiej znaleźć miejsce podróżując bez dzieci – dotyczy to zwłaszcza wynajmu pojedynczych pokoi (tańszej opcji)</a:t>
            </a:r>
          </a:p>
          <a:p>
            <a:endParaRPr lang="pl-PL" dirty="0"/>
          </a:p>
          <a:p>
            <a:r>
              <a:rPr lang="it-IT" sz="2000" dirty="0"/>
              <a:t>Farronato, C., &amp; Fradkin, A. (2018)</a:t>
            </a:r>
            <a:r>
              <a:rPr lang="pl-PL" sz="2000" dirty="0"/>
              <a:t>, </a:t>
            </a:r>
            <a:r>
              <a:rPr lang="de-DE" sz="2000" dirty="0"/>
              <a:t>Lutz, C., &amp; </a:t>
            </a:r>
            <a:r>
              <a:rPr lang="de-DE" sz="2000" dirty="0" err="1"/>
              <a:t>Newlands</a:t>
            </a:r>
            <a:r>
              <a:rPr lang="de-DE" sz="2000" dirty="0"/>
              <a:t>, G. (2018)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806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BDE59DC9CBB840965E352DA4FF2975" ma:contentTypeVersion="5" ma:contentTypeDescription="Utwórz nowy dokument." ma:contentTypeScope="" ma:versionID="03c1507f7f92a5a11488e3c525eca03a">
  <xsd:schema xmlns:xsd="http://www.w3.org/2001/XMLSchema" xmlns:xs="http://www.w3.org/2001/XMLSchema" xmlns:p="http://schemas.microsoft.com/office/2006/metadata/properties" xmlns:ns3="81e206a0-387b-4518-8377-775d7e733c87" xmlns:ns4="d1ddefbd-4fa4-45e6-9b2f-be3343071e79" targetNamespace="http://schemas.microsoft.com/office/2006/metadata/properties" ma:root="true" ma:fieldsID="c7f4ce81380beac213cb94ad3aa7269a" ns3:_="" ns4:_="">
    <xsd:import namespace="81e206a0-387b-4518-8377-775d7e733c87"/>
    <xsd:import namespace="d1ddefbd-4fa4-45e6-9b2f-be3343071e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e206a0-387b-4518-8377-775d7e733c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defbd-4fa4-45e6-9b2f-be3343071e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482C3-5EC4-4C85-B537-08F7BFAB5A64}">
  <ds:schemaRefs>
    <ds:schemaRef ds:uri="d1ddefbd-4fa4-45e6-9b2f-be3343071e7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81e206a0-387b-4518-8377-775d7e733c87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9FEE58-D54A-46D0-965F-612093259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1D9B8C-4519-41BE-A9B2-7F9BC91E7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e206a0-387b-4518-8377-775d7e733c87"/>
    <ds:schemaRef ds:uri="d1ddefbd-4fa4-45e6-9b2f-be3343071e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409</Words>
  <Application>Microsoft Office PowerPoint</Application>
  <PresentationFormat>Panoramiczny</PresentationFormat>
  <Paragraphs>94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Projekt niestandardowy</vt:lpstr>
      <vt:lpstr>Ekonomia współdzielenia</vt:lpstr>
      <vt:lpstr>Agenda</vt:lpstr>
      <vt:lpstr>Istota ekonomii współdzielenia</vt:lpstr>
      <vt:lpstr>Platformy </vt:lpstr>
      <vt:lpstr>Platformy (2) </vt:lpstr>
      <vt:lpstr>Uczestnicy </vt:lpstr>
      <vt:lpstr>Korzyści i koszty</vt:lpstr>
      <vt:lpstr>Turystyka społeczna</vt:lpstr>
      <vt:lpstr>Rodziny</vt:lpstr>
      <vt:lpstr>Osoby niepełnosprawne</vt:lpstr>
      <vt:lpstr>Osoby starsze</vt:lpstr>
      <vt:lpstr>Możliwości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Osojca</dc:creator>
  <cp:lastModifiedBy>Adam Pawlicz</cp:lastModifiedBy>
  <cp:revision>13</cp:revision>
  <dcterms:created xsi:type="dcterms:W3CDTF">2021-10-01T23:49:02Z</dcterms:created>
  <dcterms:modified xsi:type="dcterms:W3CDTF">2021-10-11T11:22:04Z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0x010100DABDE59DC9CBB840965E352DA4FF2975</vt:lpwstr>
  </property>
</Properties>
</file>