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8" r:id="rId2"/>
    <p:sldId id="390" r:id="rId3"/>
    <p:sldId id="394" r:id="rId4"/>
    <p:sldId id="372" r:id="rId5"/>
    <p:sldId id="345" r:id="rId6"/>
    <p:sldId id="395" r:id="rId7"/>
    <p:sldId id="392" r:id="rId8"/>
    <p:sldId id="393" r:id="rId9"/>
    <p:sldId id="351" r:id="rId10"/>
    <p:sldId id="359" r:id="rId11"/>
    <p:sldId id="358" r:id="rId12"/>
    <p:sldId id="396" r:id="rId13"/>
    <p:sldId id="397" r:id="rId14"/>
    <p:sldId id="363" r:id="rId15"/>
    <p:sldId id="290" r:id="rId16"/>
  </p:sldIdLst>
  <p:sldSz cx="9144000" cy="6858000" type="screen4x3"/>
  <p:notesSz cx="985678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ta Markiewicz-Patkowska" initials="JM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82" autoAdjust="0"/>
  </p:normalViewPr>
  <p:slideViewPr>
    <p:cSldViewPr>
      <p:cViewPr>
        <p:scale>
          <a:sx n="130" d="100"/>
          <a:sy n="130" d="100"/>
        </p:scale>
        <p:origin x="-2936" y="-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Arkusz1!$C$6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Arkusz1!$B$7:$B$16</c:f>
              <c:strCache>
                <c:ptCount val="10"/>
                <c:pt idx="0">
                  <c:v>Słuchanie radia, muzyki, oglądanie telewizji</c:v>
                </c:pt>
                <c:pt idx="1">
                  <c:v>Czytanie</c:v>
                </c:pt>
                <c:pt idx="2">
                  <c:v>Wypoczynek bierny - opalanie się</c:v>
                </c:pt>
                <c:pt idx="3">
                  <c:v>Udział w spotkaniach towarzyskich</c:v>
                </c:pt>
                <c:pt idx="4">
                  <c:v>Praktyki religijne</c:v>
                </c:pt>
                <c:pt idx="5">
                  <c:v>Chodzenie do kawiarni, restauracji</c:v>
                </c:pt>
                <c:pt idx="6">
                  <c:v>Kibicowanie na imprezach sporowych</c:v>
                </c:pt>
                <c:pt idx="7">
                  <c:v>Odwiedzianie muzeów, wystaw, zabytków</c:v>
                </c:pt>
                <c:pt idx="8">
                  <c:v>Chodzenie do kina, teatru</c:v>
                </c:pt>
                <c:pt idx="9">
                  <c:v>Uprawianie sportu i ćwiczeń fizycznych</c:v>
                </c:pt>
              </c:strCache>
            </c:strRef>
          </c:cat>
          <c:val>
            <c:numRef>
              <c:f>Arkusz1!$C$7:$C$16</c:f>
              <c:numCache>
                <c:formatCode>General</c:formatCode>
                <c:ptCount val="10"/>
                <c:pt idx="0">
                  <c:v>44.6</c:v>
                </c:pt>
                <c:pt idx="1">
                  <c:v>14</c:v>
                </c:pt>
                <c:pt idx="2">
                  <c:v>18</c:v>
                </c:pt>
                <c:pt idx="3">
                  <c:v>2.2000000000000002</c:v>
                </c:pt>
                <c:pt idx="4">
                  <c:v>8.8000000000000007</c:v>
                </c:pt>
                <c:pt idx="5">
                  <c:v>0.1</c:v>
                </c:pt>
                <c:pt idx="6">
                  <c:v>0.4</c:v>
                </c:pt>
                <c:pt idx="7">
                  <c:v>0.70000000000000018</c:v>
                </c:pt>
                <c:pt idx="8">
                  <c:v>0.2</c:v>
                </c:pt>
                <c:pt idx="9">
                  <c:v>2.2000000000000002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89-4998-8A6A-75F15CCC7602}"/>
            </c:ext>
          </c:extLst>
        </c:ser>
        <c:ser>
          <c:idx val="1"/>
          <c:order val="1"/>
          <c:tx>
            <c:strRef>
              <c:f>Arkusz1!$D$6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Arkusz1!$B$7:$B$16</c:f>
              <c:strCache>
                <c:ptCount val="10"/>
                <c:pt idx="0">
                  <c:v>Słuchanie radia, muzyki, oglądanie telewizji</c:v>
                </c:pt>
                <c:pt idx="1">
                  <c:v>Czytanie</c:v>
                </c:pt>
                <c:pt idx="2">
                  <c:v>Wypoczynek bierny - opalanie się</c:v>
                </c:pt>
                <c:pt idx="3">
                  <c:v>Udział w spotkaniach towarzyskich</c:v>
                </c:pt>
                <c:pt idx="4">
                  <c:v>Praktyki religijne</c:v>
                </c:pt>
                <c:pt idx="5">
                  <c:v>Chodzenie do kawiarni, restauracji</c:v>
                </c:pt>
                <c:pt idx="6">
                  <c:v>Kibicowanie na imprezach sporowych</c:v>
                </c:pt>
                <c:pt idx="7">
                  <c:v>Odwiedzianie muzeów, wystaw, zabytków</c:v>
                </c:pt>
                <c:pt idx="8">
                  <c:v>Chodzenie do kina, teatru</c:v>
                </c:pt>
                <c:pt idx="9">
                  <c:v>Uprawianie sportu i ćwiczeń fizycznych</c:v>
                </c:pt>
              </c:strCache>
            </c:strRef>
          </c:cat>
          <c:val>
            <c:numRef>
              <c:f>Arkusz1!$D$7:$D$16</c:f>
              <c:numCache>
                <c:formatCode>General</c:formatCode>
                <c:ptCount val="10"/>
                <c:pt idx="0">
                  <c:v>30.2</c:v>
                </c:pt>
                <c:pt idx="1">
                  <c:v>15.5</c:v>
                </c:pt>
                <c:pt idx="2">
                  <c:v>13.1</c:v>
                </c:pt>
                <c:pt idx="3">
                  <c:v>8.2000000000000011</c:v>
                </c:pt>
                <c:pt idx="4">
                  <c:v>11.9</c:v>
                </c:pt>
                <c:pt idx="5">
                  <c:v>0.3000000000000001</c:v>
                </c:pt>
                <c:pt idx="6">
                  <c:v>1.2</c:v>
                </c:pt>
                <c:pt idx="7">
                  <c:v>1.7</c:v>
                </c:pt>
                <c:pt idx="8">
                  <c:v>1.2</c:v>
                </c:pt>
                <c:pt idx="9">
                  <c:v>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89-4998-8A6A-75F15CCC7602}"/>
            </c:ext>
          </c:extLst>
        </c:ser>
        <c:ser>
          <c:idx val="2"/>
          <c:order val="2"/>
          <c:tx>
            <c:strRef>
              <c:f>Arkusz1!$E$6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Arkusz1!$B$7:$B$16</c:f>
              <c:strCache>
                <c:ptCount val="10"/>
                <c:pt idx="0">
                  <c:v>Słuchanie radia, muzyki, oglądanie telewizji</c:v>
                </c:pt>
                <c:pt idx="1">
                  <c:v>Czytanie</c:v>
                </c:pt>
                <c:pt idx="2">
                  <c:v>Wypoczynek bierny - opalanie się</c:v>
                </c:pt>
                <c:pt idx="3">
                  <c:v>Udział w spotkaniach towarzyskich</c:v>
                </c:pt>
                <c:pt idx="4">
                  <c:v>Praktyki religijne</c:v>
                </c:pt>
                <c:pt idx="5">
                  <c:v>Chodzenie do kawiarni, restauracji</c:v>
                </c:pt>
                <c:pt idx="6">
                  <c:v>Kibicowanie na imprezach sporowych</c:v>
                </c:pt>
                <c:pt idx="7">
                  <c:v>Odwiedzianie muzeów, wystaw, zabytków</c:v>
                </c:pt>
                <c:pt idx="8">
                  <c:v>Chodzenie do kina, teatru</c:v>
                </c:pt>
                <c:pt idx="9">
                  <c:v>Uprawianie sportu i ćwiczeń fizycznych</c:v>
                </c:pt>
              </c:strCache>
            </c:strRef>
          </c:cat>
          <c:val>
            <c:numRef>
              <c:f>Arkusz1!$E$7:$E$16</c:f>
              <c:numCache>
                <c:formatCode>General</c:formatCode>
                <c:ptCount val="10"/>
                <c:pt idx="0">
                  <c:v>29.6</c:v>
                </c:pt>
                <c:pt idx="1">
                  <c:v>15.2</c:v>
                </c:pt>
                <c:pt idx="2">
                  <c:v>13.4</c:v>
                </c:pt>
                <c:pt idx="3">
                  <c:v>8.4</c:v>
                </c:pt>
                <c:pt idx="4">
                  <c:v>12</c:v>
                </c:pt>
                <c:pt idx="5">
                  <c:v>0.5</c:v>
                </c:pt>
                <c:pt idx="6">
                  <c:v>1</c:v>
                </c:pt>
                <c:pt idx="7">
                  <c:v>1.8</c:v>
                </c:pt>
                <c:pt idx="8">
                  <c:v>1.4</c:v>
                </c:pt>
                <c:pt idx="9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89-4998-8A6A-75F15CCC7602}"/>
            </c:ext>
          </c:extLst>
        </c:ser>
        <c:ser>
          <c:idx val="3"/>
          <c:order val="3"/>
          <c:tx>
            <c:strRef>
              <c:f>Arkusz1!$F$6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Arkusz1!$B$7:$B$16</c:f>
              <c:strCache>
                <c:ptCount val="10"/>
                <c:pt idx="0">
                  <c:v>Słuchanie radia, muzyki, oglądanie telewizji</c:v>
                </c:pt>
                <c:pt idx="1">
                  <c:v>Czytanie</c:v>
                </c:pt>
                <c:pt idx="2">
                  <c:v>Wypoczynek bierny - opalanie się</c:v>
                </c:pt>
                <c:pt idx="3">
                  <c:v>Udział w spotkaniach towarzyskich</c:v>
                </c:pt>
                <c:pt idx="4">
                  <c:v>Praktyki religijne</c:v>
                </c:pt>
                <c:pt idx="5">
                  <c:v>Chodzenie do kawiarni, restauracji</c:v>
                </c:pt>
                <c:pt idx="6">
                  <c:v>Kibicowanie na imprezach sporowych</c:v>
                </c:pt>
                <c:pt idx="7">
                  <c:v>Odwiedzianie muzeów, wystaw, zabytków</c:v>
                </c:pt>
                <c:pt idx="8">
                  <c:v>Chodzenie do kina, teatru</c:v>
                </c:pt>
                <c:pt idx="9">
                  <c:v>Uprawianie sportu i ćwiczeń fizycznych</c:v>
                </c:pt>
              </c:strCache>
            </c:strRef>
          </c:cat>
          <c:val>
            <c:numRef>
              <c:f>Arkusz1!$F$7:$F$16</c:f>
              <c:numCache>
                <c:formatCode>General</c:formatCode>
                <c:ptCount val="10"/>
                <c:pt idx="0">
                  <c:v>26.4</c:v>
                </c:pt>
                <c:pt idx="1">
                  <c:v>13.4</c:v>
                </c:pt>
                <c:pt idx="2">
                  <c:v>12.4</c:v>
                </c:pt>
                <c:pt idx="3">
                  <c:v>7.9</c:v>
                </c:pt>
                <c:pt idx="4">
                  <c:v>7.1</c:v>
                </c:pt>
                <c:pt idx="5">
                  <c:v>1.1000000000000001</c:v>
                </c:pt>
                <c:pt idx="6">
                  <c:v>1.1000000000000001</c:v>
                </c:pt>
                <c:pt idx="7">
                  <c:v>1.1000000000000001</c:v>
                </c:pt>
                <c:pt idx="8">
                  <c:v>0.9</c:v>
                </c:pt>
                <c:pt idx="9">
                  <c:v>0.6000000000000002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489-4998-8A6A-75F15CCC76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517760"/>
        <c:axId val="53931392"/>
      </c:barChart>
      <c:catAx>
        <c:axId val="5451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931392"/>
        <c:crosses val="autoZero"/>
        <c:auto val="1"/>
        <c:lblAlgn val="ctr"/>
        <c:lblOffset val="100"/>
        <c:noMultiLvlLbl val="0"/>
      </c:catAx>
      <c:valAx>
        <c:axId val="5393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517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583233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DD437-057B-42BF-B762-821841EECFF5}" type="datetimeFigureOut">
              <a:rPr lang="pl-PL" smtClean="0"/>
              <a:pPr/>
              <a:t>11.10.2021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583233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04055-E62B-4EF0-9E37-0A94CCB01ABA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9966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196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83238" y="0"/>
            <a:ext cx="427196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0B457-4D19-49B6-9ADA-B5CC1DD5E067}" type="datetimeFigureOut">
              <a:rPr lang="pl-PL" smtClean="0"/>
              <a:pPr/>
              <a:t>11.10.2021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28975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5838" y="3228975"/>
            <a:ext cx="7885112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27196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83238" y="6456363"/>
            <a:ext cx="4271962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B238F-0043-411F-A908-8AFB1EA0257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041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CE0A9E-5C3A-47CA-9606-F54D75347917}" type="datetime1">
              <a:rPr lang="pl-PL" smtClean="0"/>
              <a:pPr/>
              <a:t>11.10.2021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dirty="0" smtClean="0"/>
              <a:t>Liberec 26 - 27.02.2015</a:t>
            </a:r>
            <a:endParaRPr lang="pl-PL" dirty="0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CEC3-4490-4A9D-A0D7-0180CA5969C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BABE1-8FF1-4544-93BC-C17921DEC900}" type="datetime1">
              <a:rPr lang="pl-PL" smtClean="0"/>
              <a:pPr/>
              <a:t>11.10.2021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dirty="0" smtClean="0"/>
              <a:t>Liberec 26 - 27.02.2015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CEC3-4490-4A9D-A0D7-0180CA5969C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F9B9F-4788-4454-8F6E-7A453AE8C897}" type="datetime1">
              <a:rPr lang="pl-PL" smtClean="0"/>
              <a:pPr/>
              <a:t>11.10.2021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dirty="0" smtClean="0"/>
              <a:t>Liberec 26 - 27.02.2015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CEC3-4490-4A9D-A0D7-0180CA5969C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5E76B-0C35-4E17-91B0-E59AA2D803BB}" type="datetime1">
              <a:rPr lang="pl-PL" smtClean="0"/>
              <a:pPr/>
              <a:t>11.10.2021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dirty="0" smtClean="0"/>
              <a:t>Liberec 26 - 27.02.2015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CEC3-4490-4A9D-A0D7-0180CA5969C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C5F0F3-C56E-40E8-AC96-8A1B92F137C3}" type="datetime1">
              <a:rPr lang="pl-PL" smtClean="0"/>
              <a:pPr/>
              <a:t>11.10.2021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dirty="0" smtClean="0"/>
              <a:t>Liberec 26 - 27.02.2015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CEC3-4490-4A9D-A0D7-0180CA5969C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BFBF39-805B-43F5-8863-B2C06935C9ED}" type="datetime1">
              <a:rPr lang="pl-PL" smtClean="0"/>
              <a:pPr/>
              <a:t>11.10.2021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dirty="0" smtClean="0"/>
              <a:t>Liberec 26 - 27.02.2015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CEC3-4490-4A9D-A0D7-0180CA5969C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16CC1-14A0-48A8-BA58-FDB7C76927AE}" type="datetime1">
              <a:rPr lang="pl-PL" smtClean="0"/>
              <a:pPr/>
              <a:t>11.10.2021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dirty="0" smtClean="0"/>
              <a:t>Liberec 26 - 27.02.2015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CEC3-4490-4A9D-A0D7-0180CA5969C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9720B2-17E8-4DF6-9169-75CFA7352DE9}" type="datetime1">
              <a:rPr lang="pl-PL" smtClean="0"/>
              <a:pPr/>
              <a:t>11.10.2021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dirty="0" smtClean="0"/>
              <a:t>Liberec 26 - 27.02.2015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CEC3-4490-4A9D-A0D7-0180CA5969C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D6ACA2-BB38-4FDA-A460-3A5ED4A7BD38}" type="datetime1">
              <a:rPr lang="pl-PL" smtClean="0"/>
              <a:pPr/>
              <a:t>11.10.2021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dirty="0" smtClean="0"/>
              <a:t>Liberec 26 - 27.02.2015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CEC3-4490-4A9D-A0D7-0180CA5969C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8BED92-73A9-4D20-892A-88B723ACEF6A}" type="datetime1">
              <a:rPr lang="pl-PL" smtClean="0"/>
              <a:pPr/>
              <a:t>11.10.2021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dirty="0" smtClean="0"/>
              <a:t>Liberec 26 - 27.02.2015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CEC3-4490-4A9D-A0D7-0180CA5969C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F671D5-B569-4F9D-A9BE-90E3DDC7A598}" type="datetime1">
              <a:rPr lang="pl-PL" smtClean="0"/>
              <a:pPr/>
              <a:t>11.10.2021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dirty="0" smtClean="0"/>
              <a:t>Liberec 26 - 27.02.2015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CEC3-4490-4A9D-A0D7-0180CA5969C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2DDCD5-7628-46F7-848F-E001CDA64560}" type="datetime1">
              <a:rPr lang="pl-PL" smtClean="0"/>
              <a:pPr/>
              <a:t>11.10.2021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pl-PL" dirty="0" smtClean="0"/>
              <a:t>Liberec 26 - 27.02.2015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D35CEC3-4490-4A9D-A0D7-0180CA5969C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www.google.pl/url?sa=i&amp;rct=j&amp;q=&amp;esrc=s&amp;source=images&amp;cd=&amp;cad=rja&amp;uact=8&amp;docid=hG4nF1pvQ6y7uM&amp;tbnid=fqYbSxIyjTr75M:&amp;ved=&amp;url=http://www.data-pro.pl/page5.php&amp;ei=6zUlVO6qDeu9ygOS3YLIAQ&amp;bvm=bv.76247554,d.bGQ&amp;psig=AFQjCNEBAAxNd9du1pb-1B8TlwNgz3iJgg&amp;ust=141181117967123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pl/url?sa=i&amp;rct=j&amp;q=&amp;esrc=s&amp;source=images&amp;cd=&amp;cad=rja&amp;uact=8&amp;docid=hG4nF1pvQ6y7uM&amp;tbnid=fqYbSxIyjTr75M:&amp;ved=&amp;url=http://www.data-pro.pl/page5.php&amp;ei=6zUlVO6qDeu9ygOS3YLIAQ&amp;bvm=bv.76247554,d.bGQ&amp;psig=AFQjCNEBAAxNd9du1pb-1B8TlwNgz3iJgg&amp;ust=1411811179671233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pl/url?sa=i&amp;rct=j&amp;q=&amp;esrc=s&amp;source=images&amp;cd=&amp;cad=rja&amp;uact=8&amp;docid=hG4nF1pvQ6y7uM&amp;tbnid=fqYbSxIyjTr75M:&amp;ved=&amp;url=http://www.data-pro.pl/page5.php&amp;ei=6zUlVO6qDeu9ygOS3YLIAQ&amp;bvm=bv.76247554,d.bGQ&amp;psig=AFQjCNEBAAxNd9du1pb-1B8TlwNgz3iJgg&amp;ust=1411811179671233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pl/url?sa=i&amp;rct=j&amp;q=&amp;esrc=s&amp;source=images&amp;cd=&amp;cad=rja&amp;uact=8&amp;docid=hG4nF1pvQ6y7uM&amp;tbnid=fqYbSxIyjTr75M:&amp;ved=&amp;url=http://www.data-pro.pl/page5.php&amp;ei=6zUlVO6qDeu9ygOS3YLIAQ&amp;bvm=bv.76247554,d.bGQ&amp;psig=AFQjCNEBAAxNd9du1pb-1B8TlwNgz3iJgg&amp;ust=1411811179671233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pl/url?sa=i&amp;rct=j&amp;q=&amp;esrc=s&amp;source=images&amp;cd=&amp;cad=rja&amp;uact=8&amp;docid=hG4nF1pvQ6y7uM&amp;tbnid=fqYbSxIyjTr75M:&amp;ved=&amp;url=http://www.data-pro.pl/page5.php&amp;ei=6zUlVO6qDeu9ygOS3YLIAQ&amp;bvm=bv.76247554,d.bGQ&amp;psig=AFQjCNEBAAxNd9du1pb-1B8TlwNgz3iJgg&amp;ust=1411811179671233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www.google.pl/url?sa=i&amp;rct=j&amp;q=&amp;esrc=s&amp;source=images&amp;cd=&amp;cad=rja&amp;uact=8&amp;docid=hG4nF1pvQ6y7uM&amp;tbnid=fqYbSxIyjTr75M:&amp;ved=&amp;url=http://www.data-pro.pl/page5.php&amp;ei=6zUlVO6qDeu9ygOS3YLIAQ&amp;bvm=bv.76247554,d.bGQ&amp;psig=AFQjCNEBAAxNd9du1pb-1B8TlwNgz3iJgg&amp;ust=141181117967123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www.google.pl/url?sa=i&amp;rct=j&amp;q=&amp;esrc=s&amp;source=images&amp;cd=&amp;cad=rja&amp;uact=8&amp;docid=hG4nF1pvQ6y7uM&amp;tbnid=fqYbSxIyjTr75M:&amp;ved=&amp;url=http://www.data-pro.pl/page5.php&amp;ei=6zUlVO6qDeu9ygOS3YLIAQ&amp;bvm=bv.76247554,d.bGQ&amp;psig=AFQjCNEBAAxNd9du1pb-1B8TlwNgz3iJgg&amp;ust=141181117967123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obserwatorgospodarczy.pl/gospodarka/21-europa/939-polska-starzeje-sie-w-szybkim-tempie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www.google.pl/url?sa=i&amp;rct=j&amp;q=&amp;esrc=s&amp;source=images&amp;cd=&amp;cad=rja&amp;uact=8&amp;docid=hG4nF1pvQ6y7uM&amp;tbnid=fqYbSxIyjTr75M:&amp;ved=&amp;url=http://www.data-pro.pl/page5.php&amp;ei=6zUlVO6qDeu9ygOS3YLIAQ&amp;bvm=bv.76247554,d.bGQ&amp;psig=AFQjCNEBAAxNd9du1pb-1B8TlwNgz3iJgg&amp;ust=141181117967123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pl/url?sa=i&amp;rct=j&amp;q=&amp;esrc=s&amp;source=images&amp;cd=&amp;cad=rja&amp;uact=8&amp;docid=hG4nF1pvQ6y7uM&amp;tbnid=fqYbSxIyjTr75M:&amp;ved=&amp;url=http://www.data-pro.pl/page5.php&amp;ei=6zUlVO6qDeu9ygOS3YLIAQ&amp;bvm=bv.76247554,d.bGQ&amp;psig=AFQjCNEBAAxNd9du1pb-1B8TlwNgz3iJgg&amp;ust=1411811179671233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www.google.pl/url?sa=i&amp;rct=j&amp;q=&amp;esrc=s&amp;source=images&amp;cd=&amp;cad=rja&amp;uact=8&amp;docid=hG4nF1pvQ6y7uM&amp;tbnid=fqYbSxIyjTr75M:&amp;ved=&amp;url=http://www.data-pro.pl/page5.php&amp;ei=6zUlVO6qDeu9ygOS3YLIAQ&amp;bvm=bv.76247554,d.bGQ&amp;psig=AFQjCNEBAAxNd9du1pb-1B8TlwNgz3iJgg&amp;ust=141181117967123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pl/url?sa=i&amp;rct=j&amp;q=&amp;esrc=s&amp;source=images&amp;cd=&amp;cad=rja&amp;uact=8&amp;docid=hG4nF1pvQ6y7uM&amp;tbnid=fqYbSxIyjTr75M:&amp;ved=&amp;url=http://www.data-pro.pl/page5.php&amp;ei=6zUlVO6qDeu9ygOS3YLIAQ&amp;bvm=bv.76247554,d.bGQ&amp;psig=AFQjCNEBAAxNd9du1pb-1B8TlwNgz3iJgg&amp;ust=141181117967123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www.google.pl/url?sa=i&amp;rct=j&amp;q=&amp;esrc=s&amp;source=images&amp;cd=&amp;cad=rja&amp;uact=8&amp;docid=hG4nF1pvQ6y7uM&amp;tbnid=fqYbSxIyjTr75M:&amp;ved=&amp;url=http://www.data-pro.pl/page5.php&amp;ei=6zUlVO6qDeu9ygOS3YLIAQ&amp;bvm=bv.76247554,d.bGQ&amp;psig=AFQjCNEBAAxNd9du1pb-1B8TlwNgz3iJgg&amp;ust=141181117967123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pl/url?sa=i&amp;rct=j&amp;q=&amp;esrc=s&amp;source=images&amp;cd=&amp;cad=rja&amp;uact=8&amp;docid=hG4nF1pvQ6y7uM&amp;tbnid=fqYbSxIyjTr75M:&amp;ved=&amp;url=http://www.data-pro.pl/page5.php&amp;ei=6zUlVO6qDeu9ygOS3YLIAQ&amp;bvm=bv.76247554,d.bGQ&amp;psig=AFQjCNEBAAxNd9du1pb-1B8TlwNgz3iJgg&amp;ust=1411811179671233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6"/>
          <p:cNvSpPr>
            <a:spLocks noChangeArrowheads="1"/>
          </p:cNvSpPr>
          <p:nvPr/>
        </p:nvSpPr>
        <p:spPr bwMode="auto">
          <a:xfrm>
            <a:off x="1946275" y="2079625"/>
            <a:ext cx="3365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199" name="Rectangle 37"/>
          <p:cNvSpPr>
            <a:spLocks noChangeArrowheads="1"/>
          </p:cNvSpPr>
          <p:nvPr/>
        </p:nvSpPr>
        <p:spPr bwMode="auto">
          <a:xfrm>
            <a:off x="1946275" y="2921000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1946275" y="3724275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2" name="Prostokąt 1"/>
          <p:cNvSpPr>
            <a:spLocks noChangeArrowheads="1"/>
          </p:cNvSpPr>
          <p:nvPr/>
        </p:nvSpPr>
        <p:spPr bwMode="auto">
          <a:xfrm>
            <a:off x="1763688" y="3140968"/>
            <a:ext cx="640871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 </a:t>
            </a:r>
            <a:endParaRPr 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</p:txBody>
      </p:sp>
      <p:sp>
        <p:nvSpPr>
          <p:cNvPr id="8203" name="Prostokąt 2"/>
          <p:cNvSpPr>
            <a:spLocks noChangeArrowheads="1"/>
          </p:cNvSpPr>
          <p:nvPr/>
        </p:nvSpPr>
        <p:spPr bwMode="auto">
          <a:xfrm>
            <a:off x="1979712" y="1340768"/>
            <a:ext cx="79208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b="1" i="1" dirty="0"/>
              <a:t> </a:t>
            </a:r>
            <a:endParaRPr lang="pl-PL" sz="3200" dirty="0"/>
          </a:p>
        </p:txBody>
      </p:sp>
      <p:sp>
        <p:nvSpPr>
          <p:cNvPr id="152578" name="AutoShape 2" descr="data:image/jpeg;base64,/9j/4AAQSkZJRgABAQAAAQABAAD/2wCEAAkGBxEQEhUSERQQFRQXEhUVFBUXFBAVExQVFhQWGRUUFBQYHCggGholGxQXITMhJSkrLi4uGB8/ODMsNygtLiwBCgoKDg0OGxAQGy0kICQrLCw0LC8sLC0sNCwsLCwsLDQsNC0sLCwsLCwsLCwsLCwsNCwsLCwsLCwsLCwsLCwsLP/AABEIANAA8wMBIgACEQEDEQH/xAAbAAEAAgMBAQAAAAAAAAAAAAAABQYDBAcCAf/EADsQAAIBAwIDBQUGBQMFAAAAAAABAgMEESExBRJBBiJRYXETMoGRoQcUQnKx8CMzUsHRYqLhU1SDkpP/xAAZAQEAAwEBAAAAAAAAAAAAAAAAAgMEAQX/xAAoEQEAAgICAgEDAwUAAAAAAAAAAQIDESExBBJRE0FCBSJhFTJxobH/2gAMAwEAAhEDEQA/AO4gAAAAAAAAAAAAAAAAAAAAAAAAAAAAAAAAAAAAAAAAAAAAAAAAAAAAAAAAAAAAAAAAAAAAAAAAAAAAAAAAAAAAAAAAAAAAAAAAAAAAAAAAAAAAAAAAAAAAAAAAAAAAAAAAAAAAAAAAAAAAAAAAAAAAAAAAAADFdXEKUJVKkoxhGLlKTeEkt22cb7X9p7niFWNGjX+70/aJO2yqdxXXNLlnzPmU6bUeZrHKk8PLzjk2iHYjbslG4hPPJKMsPEsSTw/B42Mpxf7NXOlfxhTjCi55+80o8uJclOXNNxU91NxXMotd54xk7QcraLRuCY0AAk4AAAAAAAAAAAAAAAAAAAAAAAAAxVq6jvv0XVkdXr3M/wCXBRXqnL66ELXiHJnSWPhU7+hXX8yc9enN/ZMhrq1nHXvrOzy1n0Znt5WvxVWza+zowOWrilzRfdrVF5OXNH65RL8O7czjpcQUo9alPp+ZbfVegp5dJ74Rr5NZ4nhewadneUrmCnSnzRb3i8NPwkunoyO43xyVpJJwlOMot8/dShPKUYz/ADZ0/KzT7RrbRHPSj/anxz2tWNnmsqMHms6UI1Juq1/DxBtZjB4eOra/paKVT4Eri2jKHt5un/DcK06fMq85LllJ08uFPlT0zq5dMZd64bauNenVk081Mzm3iFX21Oo+d9FhpLHi5+KxBcTtqdvUdGhTjCEauXUjXlNVuaHMkny92UZU+VReUl6mW+XfML6050sP2U2zVe49o4+0p0aMZRjOtJRlVc3U0muXLdJLuv8AD8X0w5f2QvlQv40/aKaq0lzyVWHsnVnJvnjHOOebilhbYed0dQL8Mx6RpXf+7kABagAAAAAAAAAAAAAAAAAAAAABp8QvfZRzu9PSKzrJmW+uY0qcqks4im3jd46IqNjdVbxSqtLEZrkjo1nTR56JPfz8ijNl9f2x3Ku99cR2kbqm51IpOT5kpa+f7+BYI6JLy+JWuH3nf55a76evgTNvWzq9yvDaOZ+XKTDBeUeZtsjanD51c42Xi9PRE5c1E0a1StGMY8uWnNZxnLeP84F6VmeS1YlT7nh9WLnDklmUMLCTfvJ6eWjTwb/COG+wi4yTzPDknqspapeXUsHLhuWEm8ZNO4Zn+nFeVX04idoe3s4W81K3cqUk1lKUnCa6xlBtpp+WGvInbihbXlKUasW8xanq1NPphrHqvQhrmIsLr2c1PfGkl4rqdx5fSdT0lS3pP8MVfsjKjDmjz1Y5cpRUnGrDNSU04NYUkud5i8bLGxGX/Abi79nVtp06vLzU6izCnVXNJPmUopRyuVp6Remqk0dMpyUkmtU0mn5M+QoxTbSinL3mkk3jbL6mucFZ/wANdckxO1E7K9k6qu3c3FOlCNKU6dvTcIuUY9JwnF4cW3J6rPu7YL+MAtrWKxqEZnYACTgAAAAAAAAAAAAAAAAAAAAAjeJ1tVH4v9F/ciZV42tOKUcrOG/dWXvKWEZOKXahOpKTSjHdvTCitTndfjE683OT32jl4SWyx8f1PNzZdWmWTNlis/ytlG4XM8YxzPGNsZ6eRKUbsplteYN+nflFcmldci3291zvk01T/f0Np04LGEsrbq/qQfCrzmpP2cXKpzNJ8uiytMy6EZecSq2so+11ekl3m2+9iWvg4rGPQ0/V1G5XfUiI3KzV7iKai2svGF11zjT4M0alzFycE05JJtdUns38ivwvbW7qfxJSVZvEOVzjhRk3CUWtE8PXL6M3rmnJV41I45XTcKurzmOtOWOr95fHyK7ZNue++Wa4ZqJa5/fxMtWRiKJlGVp7M3PNTcH+B/7Xt+jJgo/Zi+kr2VF4SdDnW/e7y1z/AKeWX/ui8I9Tx53jhpxzuoD5k+l6YAAAAAAAAAAAAAAAAAAAAA+H0xXNLni45aymsrdPo0UK27SXDX8zvaLaLTW3gZ8/k1w69o7V3yRTtV+2l3c/ebmjOTdOU26UW4x92cZZj46cy18euCu0blxeHlNbprDXqmTvayc7mtCNWUVOcoclVQw+VrllB8vwZG8a7MV6CdWEnWWddG6iXi/H4HmzMXncfd5WWtptNo5ZKN6blrcucowjvKSivVvCKlTujd4dxFU6tOcsuMakZNLfCkm8eeCPorrf5dqsKKo01TTbxnL8W3ls83cIVFicVJZT16NbNeBr0buM4qcHmMkmn4prQ+TrF83409TcaavEIU6fNXjSpuce9KSguflXvYaWc8uTDfVKvdlS5X0lGTwpJ47yaWcr+5luLhJNvGOvh8Sndp72taW6hTlGEHiEJZbrNNN4SwlFRWmdXjwK9xM6hVa2krwntHSuak6SThODxhuL5sNqXI09cNEjC6puo6SknUjFSlHqlLZs5l2Oo1ncwqU45jBvnk9I4aaaz1eu36FtsOB+zrSr89SVSTk3JtqOHusLdY8c7Ihea17Qredcprslfwr8SUoZ5KdvUi5PSLbcG8Pyyty+XPHKEPxqX5e99Voc4o2UIScsJKUm3tq3q2/PJllXfLyx1lrt0Wd8Ha+balfWkJ1zTWNLvwbi/wB6rT5U1CnBb7uU3u/hF/MnSl/Z9PvV46ru0nr61U2XQ9PxbTbHFp7nbVimbV3IADQsAAAAAAAAAAAAAAAAADxUqKKywPRzG7tfZ1J0u73JNLOjXg1jywXu44p/SvizRd1q5Yjl7vCy/iYfKpXNERvpzJ483hQuI0pL2dXlc5Up8+i96OO8kuj2x5peJN0aynFSi8prKf72LH9+l4mOpe53w/VJmevjxWNe3+kY8OY+7mvHOxntpyq0Z8spNycJLuuT/pkvd+TKBKbTw908P1R36pXpyynGDT37qIeXZ7h3/a2/wjj6JlkY/mVGT9OmZ4co4VO4rSVClUqJPOVzzUIx/FKSTxj9TpHDOH1oU1T9pVnh+88vZLTPSOmxLW9G3ts+wpUqed+WKTePFmGvxVt4yV3xe3G9LsX6bMd2YKtrUkuVRwt3s/hjJWbns7cXlzKVzzqhTSUEtObTaONvN7vRelmt7xc+vg8epJRvnjKyvkcjx4rXdZX/ANOr8yj6FlGlBRhGMYpaRSSj6YPMViPTV42xtrqiVr0edcyxFShFvm0jl74/wj5yUIpJ99p5y9I5293rv1MkePeZn/rJHi3m2oRXJOpLkgnKWjeNo+MpeG5vw4RCHvzWd2o6yz+d/wDJ8vOKqMcRxFZzhYS+SIW649FdcvwW5op49I75bcP6fWOb8rHw++p2spOmm3JRUuZ50jnGPD3mTtDtJScU2pJ7Nb/U5jRv6lR5aws6Z/wSXDaNWs+WjGVR9Wvdj6yeiNmO81j1q2T4+KI+HULS7hVjzQeV18U/BmchOzfCJ26k6kk5SxmKzhYzu3u9SbNlZmY5YLxEW46AASRAAAAAAAAAAAANDid+qawvef08zlrRWNy7ETM6hku76MNN3+hA33E+Z5+RH3d71bIW5vjBkzTZrx4ohLVeIGN35X3dZZnhVK9yu9YSs79mvUvX1yYadRGK4qo5siHt3b8THO7fiQ9atXm8Uo4Wfelqn44SPMeE15vMqsseCwl9ETd1CVldZ6mpVuEtnkz06NWCUFybPMuWLl8z0uE82s3nXbp8juoSjTUdz1TWm2uufQ3LeVWe+i88vPwM9OzhHZIyynGK1Obnp32iOn2vWeMSlJv49DRuOJ+ZhurlzeIL1fQ1FRUX3szl0S6vyR3UobepSnV2zjxefoZ7Thrk1CEXOb2SWX6vwXmy0cD7KVqyUq+aUOkFj2jXn0j+pdOH8NpW8eWlBRXV7yf5pPVltMEz2pv5EV4hWODdhoRSlcyc5f8ATi3GmvJtayfyRbra3hTioU4xhFbRikor0SMoNVaRXpkte1uwAEkQAAAAAAAAAAADHXrKEXKTwkBr8SvVSjnr+FFQvbtvMpPc9cU4i6s3J7dF4Ihb2vzaHn5svvPDbix+scta7ucs0p1T5VmaNW5SKoaNM7rpeAV6Q9e7RqVL3l3aS82icVFnjeeZmheJ7lZoRqzWYQqy/LTnJfRG3Dh949qFz/8AKp/glFEJmFkhcp+BsU66Kv8AdbuO9G4X/iq/4Er2pD38x/MnH9UPXTnErcqifgYLi6wQFHjUeso/NG5YUK17Lkt4OfRzelOPrLoNbd67eq/EntH5mSz4fcXHu06s15Rap/Gb0+pe+AdiqFviVXFWp4tdyL/0w/u8v0LQkloi+uD5Z7eRH2UGw7EVp/zpxpx/ph3pemdl9S3cL4LQtlilCKfWbWZv1m9SRwC6tIr0otktbsABNAAAAAAAAAAAAAAAD42AlJLVlS45xP2j5Y+6tvPzZscb4tzdyD7vV/1f8FerVDHny7/bDVhxa5lgryIy6mbFzXIu6qGWGyI01Lu4R44HwO44hUcKK7q9+pLSEPXxfkj1wrhFS+rxo09M6yl0hBbyf73aO2cI4ZStaUaNKOIxXxk+spPq2aMOL25npRmzevEdqxwf7N7Oik6ylXn1c24w+FNPb1bLNZ8HtqP8qhQh5xpwT+aWTeBsisR0xTaZ7kSABJEPjR9AGtPh9FvLpUm/Fwg388GeEUlhJJeC0R6AAAAAAAAAAAAAAAAAAAAAAAZWuOcX5s04PT8T8fJeR749xfenTflJ/wBkVidQyZs34w1YcX5S9VqhoXFY+16rNCrUMrXEMdeoRt1NyeFlttJJatt6JIz3NbCLN9m3Afaz+91F3IPFFP8AFPrP0Wy82/AnWntOoQyX9Y2tvY3s+rKglLWrPEqr8+kF5L9clgAPRrWKxqHnTMzO5AAdcAAAAAAAAAAAAAAAAAAAAAAAAAAAA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8100" y="-1249363"/>
            <a:ext cx="3048000" cy="2609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2583" name="AutoShape 7" descr="data:image/jpeg;base64,/9j/4AAQSkZJRgABAQAAAQABAAD/2wCEAAkGBhQSEBQUEhQVFRQVFBQUFRUUFBQVFBQUFBQVFBQUFBQXHCYeFxkjGRQUHy8gIycpLCwsFR4xNTAqNSYrLCkBCQoKDgwOGg8PFykcHBwsKSksLCksKSwpLCksLCwsLCwpLCkpLCkpKSkpLCksKSksKSwsKSwpLCwsKSwsLCksLP/AABEIALcBFAMBIgACEQEDEQH/xAAcAAABBQEBAQAAAAAAAAAAAAADAAECBAUGBwj/xAA+EAABAwIEAgYIBQIFBQAAAAABAAIRAyEEEjFBBVETImFxgZEGMlKhscHR8BQjQnLhkrIHFSQz8RY0Q2KT/8QAGAEAAwEBAAAAAAAAAAAAAAAAAQIDAAT/xAAjEQEBAAIDAQACAgMBAAAAAAAAAQIREiExAyJBUWETQoEy/9oADAMBAAIRAxEAPwD0PDYjIZC2KeLzs6usX2IXPhaXDMSGm42hHPH9mxp3WN7oNWmFaeQ51vJDdQJKkcHDcPdUNhDfaOnhzKtVeFhtgMxFySdu4LRr0LANIEbKhxt5YBBIkRP1Ty7pKxMXixNrdyovqZroWKBB18lOkydF16kjn3bTuYnwzBmnkrYwohBFAg9inyPpJzkF7lOq5CIRkC0NyEUV6EQn30VEhGwjgHAlBKiHQU0CuhMHRQLoWTTx7grdHFZteyAl1o3La0mzQiBqFUCBk1EhKm9SIWZGExCmk5bbAEJsiLCiWptl0EaagTCMVEppQsB6VIVEQ05UTTCO4Gqg4ShFsKbgmbRJRgGLUItR7Dt7tPNDe+do7lmBLklIhOj0PbchO18FMEiFyrCMrEGRqug4c10S8ASBA38eSrcHwGUZ3C50B2HPvK0mOm6hlZs03pn8TokHOHR2LBxtR7hDj1Zlb2P4yxojdYb3B7SZDSDpzlDHob4xKzQDzTUKkK1UDbyIvqPogVKfs37vouvHKa058p3tZw+IdmA2JhWK1lm0n3GxG4W5isOcsnkk+kksPhuxlvCFKK9QeU8JURRnQo9HAHKZ8PqFWp1IcCVrU6ocLaIZTQ43bIqYYiexRr4UiDzC2HIFShOq0o6ZQbCs4SA6dkquHg2Sp4ZPvZWrTeIUahBVakIU3PS8TcjwkHoZqJZ0/EvIXpFMvVd1RRDytwDmOU8oOdQfUW4UecGcoBqiyoTpdSsNT4D6rWWNLKYvTObzt98knVeVvj5oZWYjUA0E9p+iG95O6TlArMYuUTVTOQagTQBSUlXFSEkwOlmEi9MVEhQ1D7a/Bsddwe79IiVoMxwgk2aLarl8q3eD4EFge+SZ6okwAOzvlQ+mEnauOX8qHFKTXHM33rJrMMrV4njvzC0xlBsBt5aqlxfGh7wW6QLfFDHGtlYotMTYGfd2hCLCjtdKsspywyN7J70X1Vw1Jz3NaBLibbHzXafhc9JrahBcPWgjXt7Vxr6b2EESDsRI8ij8KFXpQRz6znSQJmSee6Gf5T0ceqPxThpbeIGyzRyK6TizpZEXHwXPAGbI/PK3EM5qglqt4IEN8VB2GMo7XRAT3LosiQqJnFRqU7zsmzo49hbpOVE9ybMmNYBN4G9mc8BN0gQatWVCEdhpZsnyqsx8I7aqbkGksiSYmVArcm0dyQA5SfckQnDEbnrwJhv0pJ7uSd4TqLnKdytUk0EHbJEodRQ6VN6AjkMlLMoOcgJiUJ4UnOUSU0oBFxSSLkk2w06voUuiRZTSuTlVuMCyLoTi5aCwG3IGBzELBJXR4Ino259SPdt7oU8+zTpzHHqYDiWkEuJOkmDf6rFHauj49XbsLz3R4eKwy2U+Fui5SbRaQFqcMIMA6ExMSVmU6EmAtThp6J4dY338kc9WNj63Tgwxpa4ZmnY6C+yzqpAAAERpC3Kjsw2P8ifgQsHiFMtN9Sued1UKqSWzsqTacSpGqdJRM2yrjNEyuwHORqVGRdMKUq0ymn2TQJojko9EOQVnKhu1TTItxAcwcghGkOQVt7QhFqGxkCbRHIKXQjkFMBLMENjoI4dvJDdhgrQgpFiaZBpTewjtQ23V7KhPoxcbo8g0GxqnCm1qYtS7PoMoT0dzUFwRhVd4QoVlzLIBTyl0g4oTnJVHILnp4CRchueol6E9yIHLkkAvSRZ3iUqOdNnXLxq3KCMbJA5kDsvZbXEsYWNDWiXR3RtIWZw4jNJElokAXk8/DVHx5l7XNAJB6wGsi5lSy90edsDEVHCZPPXXl9VWar3FKLj1yZmf5HvVKhSJMfcK2Nlm0rLtdwdI5b76I+VJpgWTF6W7N06LhzfyWRAsfG5WbxGlfPIIFtd+1amHAZSAOoG9zJEkBc7j8S4yCbTKh++lP0rVKkv7kZrSO1VsOL9yuNViJkqBrQnc5VKr5csC305Vc1SSiYei52tlcGAAuUN6Nrahnd9hLOfsK8GwpQtsNKdIEnbyRnUFY/DABCdVixS7ptQBtKCiOalVdZKkZCMrWI9GnNCRCtNwyIKBR5NpSfh4FkCpTK0cqFVZZCZDYzHtQaghWa5Vc1Z1VYnQXOQKhRT2oNZtk8KqPKA8or0FyYiBchOcpuUS2U22BJSUjTSR22ndJJ4ShR2IuFxOR0xNiPNblWk1tNxPseN9ffCwKTJcBzI+K2eJVzkdyuL630gclD6a3FsN6cviMY6oQwnqzpsLouHwwZMGULC05JJGlgVZhUk0S0iFEqRUSE2yN3g5zUznuAYHdr46rG4vXb0kNFgO2SVrUaX+nEGARLj2zB+GywOIth7h273PuXPP/VX/ANU8AJkq4GoGGR5VU9mLUOhSBffmiygNa4vhtyhfBnrY6QA2Q69We5Bo4Z5MHmrNTAQpdRX1UcZTAlGqUYKZputttC07jtVfE0pVimfNRqLStYrUMJOqvYbCBqBg6ovOy1adO10LR0A5ig99kZ7gFTqu1hZlGrWhVX4pLEOVZwVIS0qlRAcVOQhuKpCIPegvqKbyq1VypCVB6rvRSVAhEACnKI5ijlR2KMpJEJLA7VJOko7Po9N0EHkQfJXOMY60NIJdYAR8FSK4mhTy49kSOv2aGZ23k+aSyZWKYyzG12NGnAAU4Ukim2npAhRLURNC220vtxH+m7ZLB3WKyK7ZeBIOUXI56x2q9UxEUCOThHcb/FVKDOr3381Oe098ToNuUeFCi25RYT7JpCFd4RSBLjvKrU6UkDmtvD0WsFh/KnnetKYT9hOEFTe6QnqiUA2U5VEYBmVCrh2gIoPNKqQsym1u6Z4Om50U3uhD6TrA6CUxVnC4DLcm/JXTVgKTbiVVrhJO6ZIgHdVq4AlQFWFWr1bFUkLaza7rqu9ylUchOeqyJ1GUMlSfogAymBGo5AqI1VyqPcnhKkEToEKi0yFcJWrSANpJFimSoErbNpDKknlJbYOpzJZlCU0qRxmvuFzj67TjhBB640lby5dmGIxzSYs/t7UP9jzXGuulNKhKaUSJynQ5SlBnOel7HS2J05W3XQ4P/aZOuRn9oWP6TYxoDWkGZnaFsYU9Rn7W/wBoQnimf66/UWKRujKqHQj5kCDUKJcertuthjDuboPDqfVHmrbgpZXak6ArOgSqWIeVbxdW0Ki2vzC0g7DfiXAaHyQunKumvJmFKqA4aQiCnSu9sq9TpZ3aWBWeXQe5bOCqS2Y7ELB2lVoW5LJxOJIMbLUxeIgLExL8ybGFqL6qhUHVPcoNMKviMQBZU0TatUCACCSoVKs6KAbB1VClWKnRFkF7lYa05QVr40VazVWi6tV3KsRumlLRaYuilVWOMq8LjRatKAQhuCsOagliA7BKSmaaSLOmhJDzp86gqmTAnlfyuuXw+NL8a2wEuPwK6Zpmx0NvNYNHBtbiwQNHGLnkVpex64/9dFCiQmzpZ1tl0fKlCjnTZ1ttpm+kOBa5jXHNMkWmIHgtLDt6jf2t+AWL6RUXuDSJjvtK2cO7qN/a34BCeHznnf6ghCdriE2dMXrEb/Bx1J5nf5I+IJCzuEcQEZD2x9FfrvBCjbqqSKrW5nQbDmrTqLWgEAW33Quly053Cy8TxomyM7a9L1TEi9kAVlkOxc7phiO1Pou27hMLndNoBE9q2QICxeBYyQW7gz5rQr8RY2Ze0RzcB8VO3sbKr4511l4zK3fVVuKcdpOcYq0v/oz6rJrY8PkNcHftII9ythC5Vbq44aBUahJKhT9YT9lWDbZU88T9CpiEKq9GqOVR7k8CrvD8J0gPZurFenlAHJaXAcHFGTN7wfIe5RxVQXBC57nvJaYaxc5WuYUa4hTxLgHEnTdZmJ47TO5/pK6JLUbZGjhGzfZWis7hvFKT4a09YiYgjTW6vkrXcoTsxUCpEqBKGxRKSYlJbbabWZPKFKUqWlE6roaY1grmOFvccWJJ1dqT7JXTNKw8D/3P9XwK09Py/HWm8+uBqR5obsYwfrb/AFBUKmHDnOJA11IE8h8EDE02FjgMoI7I37RfwXP/AJpvUm1P8PW7WvTxLXCQ4HuIt3orTOl+5cY+mwQCcxnTQHn2oor9UNHVBOjbDTf3LoQdniWN6GX/AKTAjdztEEPsI5Bcs6s9rGsJMS4xJTMxlQGA90AWvohOhvbqsyYuXOt4lV9rlsL+5T/zep2HW0cvFbcDVbwqRoqHHaZyXJm25VJvGH8mmdNR81t+kjYbprClnfymlMZ+NcGc0+sfMrsOGj8mnNzlBve5ErmHC5XS8OfNJnYI8rLpy7c8WCwI+HcwA52udyyxbnqQgSrOC/V3fNR+nWO1cO7pn1/SNtJ3Up1GnS+U/NXGVhXoCqRBcXa62Jb8lg8XZ1lvcOZlwdOZ0eYH/s50fFR+vWEs92r898rHE8Xpdcrpf8PqQ6OqCJmozabZf+VzWKwnR9WSbnURvyk/FH4NJFQAkeqdSOY5rsvfzc06zeicQpU6bSA0DfRcjjuIua4iBY81ksaekbJPrt3PtBanEqNyfvRS1wPcuTOrcXdyHmVt8NyuptcRDnCZ1C5iuxdFwo/kU/2x5EhXviU9dXgcWMl4tbsWZxPiLLw5vmFkY3ClzcwJEWXM4toLiHNntFj/ACoYfOXK9rZZ2YtviDXPbLbzMxy0+qwquAPu+wul4YwDDMyw7qmxsfWKwcfmzGZF9FfHKzKxLLHeOzcDw+XENNtHf2ldMSuZ4PUPTtk+1/aV0hcm+l7LhNQxKiUiVAuUzknUMySzNWg/M2QQQZu0yNYsd0m1mkSHCJiZGs5Y87d68GpcZxDcoFeo0UxDA1xAbroBb9TvNQp1cpzGs4mQYYTMgyMzjoUeP9tb/T35lduuZupGo1FiO8clmYegQ8vJAvpqTMiIGmi8XqcVeBDHFmps4l3WiTmN7wJ7gg0MW4G1RwJ1IcZiZSZfO3ymxzk9j6ApuEWv2m65XH4tv4ghzxJc4AEi5DjIC8xZxJ4ADatSBdoD3QL5rCfaJKruqZj6zi4nNMyZOp75Uvl8OFvav0+3KTp6mSC9kEEQdDOoBHuR3Uzmbyv7x/C8swXEX0nSx7hBBI2OXmFdxXpNWeHNdUID3BxixFohp2Gluzvm/FHk9KdUH6nABoJk7TzOw0VD/OaLXOzVGAAtZr+ogeYuLrzXE4t9RxLqjnEi8k3uPoFXFAHcrcIHK/qPS8L6S4YvLelbJcQJkDTckQFZo8UovblZVYXxmjNeNZ8l5S2i3WfipdAAJnwRuMCZZPZuGtFTEUaYcDLrgEEw2Cbdy3/SfHMymajIaY9ZtiNQb620Xz9RrGmczHlpykS0kGHtLXCeRaSPFQyAjU6e9Svx3lLvxSfWyWaepis09YOBEB0gjQiZPKy6DgddrqYAIN3RBFxYkjnqvC6dKJ6xE9/LdFpucCIqOETEOiJ1jvKtZEpv+H0BlU6ZgHtXz/T4hWbpVqC+az3C4kB2utyk/iVckHpqkgkgmo6RIgkGZkiyTL58prZsc+N3p7FxTVdTUo5KDW+yxo8Yj4r51fxauYzVnmCHCXusYiZ7lcqelmMII/E1SHNa0y86NED3eaTL48tTfh8frrd09J4w3rFB4LVy1SPaaR4+sP7SvMWccxIAAqugCBLpEcoOyPT9JMS0tOcdUtIsP0mQDGo5q8xkx47RuV5ben1TDp5GfIyuy4jwxppAxeAZ8F8/1PS3Fn/ybuMw39RmO4bDZa2J/wAU+IVPWqgCQYaymAI2007CofT55Za1fFcPpjN7dpjsNlJC0uBOmlHsuI8D1vmV5JhvSbEU4h+ZsuMOuLwSZ11V7D+nuKZOQ0xmiZaDpI59qtrrSW+9vXaj/wAtw7VyfEW9ZcO703xvW/N9Y3ADI0iRa3gqtXj+JcSXVSCcvIAxygW+aTDDjlafLLlNR6xwZ2bD/tLh78w+KpY6qdDccivOcP6W4um14ZUMPs4Q2P3NkWOqc+lOJIaDUFoF2t0iJJi5TcfyuQ8vxmLu8EW9Kwzl6wsbi9tfFdNUpEfdl44/0hrA5g++nqiBG4Gx1V3/AK8xgAHSgGCJyNkyZJO08k2V2WSx6iQhNeHCWkEcwQRy1C8yr+l9eoC19RzQZk0wB6xBuPDnzQcH6UYjDNDKT2PYQIDmmGwSTAEQTJnuCXRtPUikvMmf4g4sT/tuvMlkeFjokjoHMOPWPePiEEtnxSSRAYm/cEMP9b75JJIgcP0T0axBCSSwRJtXXu+aE+qYCSSwjUqxv98k1GpA8/cCfkkksyLqnV8R809SsY8/mnSRYF7/AIj5pxVMJklgTZUMpNqmSkkgJjUIJBSbVTJIsbpTKIXRry+7pJIUoQrlG6abJJLCHUqaDlKYOE+CSSzCOr2QKjpKSSwkw9qLXrkwZ+xomSWY9Oud9lN2JKSSzBdKbobq7p1SSWY/4x3NR/Eu5lMklMcYo80kklm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2588" name="Picture 12" descr="C:\Users\Pawel\Desktop\beznazwy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480098"/>
            <a:ext cx="1368152" cy="919759"/>
          </a:xfrm>
          <a:prstGeom prst="rect">
            <a:avLst/>
          </a:prstGeom>
          <a:noFill/>
        </p:spPr>
      </p:pic>
      <p:pic>
        <p:nvPicPr>
          <p:cNvPr id="1027" name="Picture 3" descr="C:\Users\Pawel\Desktop\beznazwy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437112"/>
            <a:ext cx="1368152" cy="889299"/>
          </a:xfrm>
          <a:prstGeom prst="rect">
            <a:avLst/>
          </a:prstGeom>
          <a:noFill/>
        </p:spPr>
      </p:pic>
      <p:sp>
        <p:nvSpPr>
          <p:cNvPr id="16" name="Prostokąt 1"/>
          <p:cNvSpPr>
            <a:spLocks noChangeArrowheads="1"/>
          </p:cNvSpPr>
          <p:nvPr/>
        </p:nvSpPr>
        <p:spPr bwMode="auto">
          <a:xfrm>
            <a:off x="1835696" y="4221088"/>
            <a:ext cx="691276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altLang="pl-PL" sz="2400" b="1" dirty="0" smtClean="0">
                <a:latin typeface="Arial" pitchFamily="34" charset="0"/>
                <a:cs typeface="Arial" pitchFamily="34" charset="0"/>
              </a:rPr>
              <a:t>Dr inż. Julita Markiewicz-Patkowska</a:t>
            </a:r>
            <a:endParaRPr lang="pl-PL" sz="2400" b="1" i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Wyższa Szkoła Bankowa we Wrocławiu </a:t>
            </a:r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1600" b="1" i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l-PL" altLang="pl-PL" dirty="0" smtClean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817948" y="2339975"/>
            <a:ext cx="64087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>
                <a:solidFill>
                  <a:srgbClr val="FF0000"/>
                </a:solidFill>
              </a:rPr>
              <a:t>Trendy w rozwoju aktywności turystycznej seniorów w XXI wieku</a:t>
            </a:r>
            <a:endParaRPr lang="pl-PL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 descr="C:\Users\Pawel\Desktop\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640"/>
            <a:ext cx="960107" cy="720080"/>
          </a:xfrm>
          <a:prstGeom prst="rect">
            <a:avLst/>
          </a:prstGeom>
          <a:noFill/>
        </p:spPr>
      </p:pic>
      <p:pic>
        <p:nvPicPr>
          <p:cNvPr id="1030" name="Picture 6" descr="C:\Users\Pawel\Desktop\beznazwy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116632"/>
            <a:ext cx="1670695" cy="1251357"/>
          </a:xfrm>
          <a:prstGeom prst="rect">
            <a:avLst/>
          </a:prstGeom>
          <a:noFill/>
        </p:spPr>
      </p:pic>
      <p:pic>
        <p:nvPicPr>
          <p:cNvPr id="22529" name="Picture 1" descr="C:\Users\Pawel\Desktop\beznazwy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564904"/>
            <a:ext cx="1368151" cy="910442"/>
          </a:xfrm>
          <a:prstGeom prst="rect">
            <a:avLst/>
          </a:prstGeom>
          <a:noFill/>
        </p:spPr>
      </p:pic>
      <p:sp>
        <p:nvSpPr>
          <p:cNvPr id="18" name="Symbol zastępczy stopki 20"/>
          <p:cNvSpPr>
            <a:spLocks noGrp="1"/>
          </p:cNvSpPr>
          <p:nvPr>
            <p:ph type="ftr" sz="quarter" idx="11"/>
          </p:nvPr>
        </p:nvSpPr>
        <p:spPr>
          <a:xfrm>
            <a:off x="3347864" y="6381328"/>
            <a:ext cx="3168352" cy="365125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Jelenia Góra 2021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736304" y="407707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endParaRPr lang="pl-PL" altLang="pl-PL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l-PL" dirty="0"/>
          </a:p>
        </p:txBody>
      </p:sp>
      <p:pic>
        <p:nvPicPr>
          <p:cNvPr id="1026" name="Picture 2" descr="C:\Users\Paweł Patkowski\Desktop\logokts (1)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332656"/>
            <a:ext cx="4363008" cy="133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6"/>
          <p:cNvSpPr>
            <a:spLocks noChangeArrowheads="1"/>
          </p:cNvSpPr>
          <p:nvPr/>
        </p:nvSpPr>
        <p:spPr bwMode="auto">
          <a:xfrm>
            <a:off x="1946275" y="2079625"/>
            <a:ext cx="3365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199" name="Rectangle 37"/>
          <p:cNvSpPr>
            <a:spLocks noChangeArrowheads="1"/>
          </p:cNvSpPr>
          <p:nvPr/>
        </p:nvSpPr>
        <p:spPr bwMode="auto">
          <a:xfrm>
            <a:off x="1946275" y="2921000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1946275" y="3724275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3" name="Prostokąt 2"/>
          <p:cNvSpPr>
            <a:spLocks noChangeArrowheads="1"/>
          </p:cNvSpPr>
          <p:nvPr/>
        </p:nvSpPr>
        <p:spPr bwMode="auto">
          <a:xfrm>
            <a:off x="2051720" y="1196752"/>
            <a:ext cx="79208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b="1" i="1" dirty="0"/>
              <a:t> </a:t>
            </a:r>
            <a:endParaRPr lang="pl-PL" sz="3200" dirty="0"/>
          </a:p>
        </p:txBody>
      </p:sp>
      <p:sp>
        <p:nvSpPr>
          <p:cNvPr id="152583" name="AutoShape 7" descr="data:image/jpeg;base64,/9j/4AAQSkZJRgABAQAAAQABAAD/2wCEAAkGBhQSEBQUEhQVFRQVFBQUFRUUFBQVFBQUFBQVFBQUFBQXHCYeFxkjGRQUHy8gIycpLCwsFR4xNTAqNSYrLCkBCQoKDgwOGg8PFykcHBwsKSksLCksKSwpLCksLCwsLCwpLCkpLCkpKSkpLCksKSksKSwsKSwpLCwsKSwsLCksLP/AABEIALcBFAMBIgACEQEDEQH/xAAcAAABBQEBAQAAAAAAAAAAAAADAAECBAUGBwj/xAA+EAABAwIEAgYIBQIFBQAAAAABAAIRAyEEEjFBBVETImFxgZEGMlKhscHR8BQjQnLhkrIHFSQz8RY0Q2KT/8QAGAEAAwEBAAAAAAAAAAAAAAAAAQIDAAT/xAAjEQEBAAIDAQACAgMBAAAAAAAAAQIREiExAyJBUWETQoEy/9oADAMBAAIRAxEAPwD0PDYjIZC2KeLzs6usX2IXPhaXDMSGm42hHPH9mxp3WN7oNWmFaeQ51vJDdQJKkcHDcPdUNhDfaOnhzKtVeFhtgMxFySdu4LRr0LANIEbKhxt5YBBIkRP1Ty7pKxMXixNrdyovqZroWKBB18lOkydF16kjn3bTuYnwzBmnkrYwohBFAg9inyPpJzkF7lOq5CIRkC0NyEUV6EQn30VEhGwjgHAlBKiHQU0CuhMHRQLoWTTx7grdHFZteyAl1o3La0mzQiBqFUCBk1EhKm9SIWZGExCmk5bbAEJsiLCiWptl0EaagTCMVEppQsB6VIVEQ05UTTCO4Gqg4ShFsKbgmbRJRgGLUItR7Dt7tPNDe+do7lmBLklIhOj0PbchO18FMEiFyrCMrEGRqug4c10S8ASBA38eSrcHwGUZ3C50B2HPvK0mOm6hlZs03pn8TokHOHR2LBxtR7hDj1Zlb2P4yxojdYb3B7SZDSDpzlDHob4xKzQDzTUKkK1UDbyIvqPogVKfs37vouvHKa058p3tZw+IdmA2JhWK1lm0n3GxG4W5isOcsnkk+kksPhuxlvCFKK9QeU8JURRnQo9HAHKZ8PqFWp1IcCVrU6ocLaIZTQ43bIqYYiexRr4UiDzC2HIFShOq0o6ZQbCs4SA6dkquHg2Sp4ZPvZWrTeIUahBVakIU3PS8TcjwkHoZqJZ0/EvIXpFMvVd1RRDytwDmOU8oOdQfUW4UecGcoBqiyoTpdSsNT4D6rWWNLKYvTObzt98knVeVvj5oZWYjUA0E9p+iG95O6TlArMYuUTVTOQagTQBSUlXFSEkwOlmEi9MVEhQ1D7a/Bsddwe79IiVoMxwgk2aLarl8q3eD4EFge+SZ6okwAOzvlQ+mEnauOX8qHFKTXHM33rJrMMrV4njvzC0xlBsBt5aqlxfGh7wW6QLfFDHGtlYotMTYGfd2hCLCjtdKsspywyN7J70X1Vw1Jz3NaBLibbHzXafhc9JrahBcPWgjXt7Vxr6b2EESDsRI8ij8KFXpQRz6znSQJmSee6Gf5T0ceqPxThpbeIGyzRyK6TizpZEXHwXPAGbI/PK3EM5qglqt4IEN8VB2GMo7XRAT3LosiQqJnFRqU7zsmzo49hbpOVE9ybMmNYBN4G9mc8BN0gQatWVCEdhpZsnyqsx8I7aqbkGksiSYmVArcm0dyQA5SfckQnDEbnrwJhv0pJ7uSd4TqLnKdytUk0EHbJEodRQ6VN6AjkMlLMoOcgJiUJ4UnOUSU0oBFxSSLkk2w06voUuiRZTSuTlVuMCyLoTi5aCwG3IGBzELBJXR4Ino259SPdt7oU8+zTpzHHqYDiWkEuJOkmDf6rFHauj49XbsLz3R4eKwy2U+Fui5SbRaQFqcMIMA6ExMSVmU6EmAtThp6J4dY338kc9WNj63Tgwxpa4ZmnY6C+yzqpAAAERpC3Kjsw2P8ifgQsHiFMtN9Sued1UKqSWzsqTacSpGqdJRM2yrjNEyuwHORqVGRdMKUq0ymn2TQJojko9EOQVnKhu1TTItxAcwcghGkOQVt7QhFqGxkCbRHIKXQjkFMBLMENjoI4dvJDdhgrQgpFiaZBpTewjtQ23V7KhPoxcbo8g0GxqnCm1qYtS7PoMoT0dzUFwRhVd4QoVlzLIBTyl0g4oTnJVHILnp4CRchueol6E9yIHLkkAvSRZ3iUqOdNnXLxq3KCMbJA5kDsvZbXEsYWNDWiXR3RtIWZw4jNJElokAXk8/DVHx5l7XNAJB6wGsi5lSy90edsDEVHCZPPXXl9VWar3FKLj1yZmf5HvVKhSJMfcK2Nlm0rLtdwdI5b76I+VJpgWTF6W7N06LhzfyWRAsfG5WbxGlfPIIFtd+1amHAZSAOoG9zJEkBc7j8S4yCbTKh++lP0rVKkv7kZrSO1VsOL9yuNViJkqBrQnc5VKr5csC305Vc1SSiYei52tlcGAAuUN6Nrahnd9hLOfsK8GwpQtsNKdIEnbyRnUFY/DABCdVixS7ptQBtKCiOalVdZKkZCMrWI9GnNCRCtNwyIKBR5NpSfh4FkCpTK0cqFVZZCZDYzHtQaghWa5Vc1Z1VYnQXOQKhRT2oNZtk8KqPKA8or0FyYiBchOcpuUS2U22BJSUjTSR22ndJJ4ShR2IuFxOR0xNiPNblWk1tNxPseN9ffCwKTJcBzI+K2eJVzkdyuL630gclD6a3FsN6cviMY6oQwnqzpsLouHwwZMGULC05JJGlgVZhUk0S0iFEqRUSE2yN3g5zUznuAYHdr46rG4vXb0kNFgO2SVrUaX+nEGARLj2zB+GywOIth7h273PuXPP/VX/ANU8AJkq4GoGGR5VU9mLUOhSBffmiygNa4vhtyhfBnrY6QA2Q69We5Bo4Z5MHmrNTAQpdRX1UcZTAlGqUYKZputttC07jtVfE0pVimfNRqLStYrUMJOqvYbCBqBg6ovOy1adO10LR0A5ig99kZ7gFTqu1hZlGrWhVX4pLEOVZwVIS0qlRAcVOQhuKpCIPegvqKbyq1VypCVB6rvRSVAhEACnKI5ijlR2KMpJEJLA7VJOko7Po9N0EHkQfJXOMY60NIJdYAR8FSK4mhTy49kSOv2aGZ23k+aSyZWKYyzG12NGnAAU4Ukim2npAhRLURNC220vtxH+m7ZLB3WKyK7ZeBIOUXI56x2q9UxEUCOThHcb/FVKDOr3381Oe098ToNuUeFCi25RYT7JpCFd4RSBLjvKrU6UkDmtvD0WsFh/KnnetKYT9hOEFTe6QnqiUA2U5VEYBmVCrh2gIoPNKqQsym1u6Z4Om50U3uhD6TrA6CUxVnC4DLcm/JXTVgKTbiVVrhJO6ZIgHdVq4AlQFWFWr1bFUkLaza7rqu9ylUchOeqyJ1GUMlSfogAymBGo5AqI1VyqPcnhKkEToEKi0yFcJWrSANpJFimSoErbNpDKknlJbYOpzJZlCU0qRxmvuFzj67TjhBB640lby5dmGIxzSYs/t7UP9jzXGuulNKhKaUSJynQ5SlBnOel7HS2J05W3XQ4P/aZOuRn9oWP6TYxoDWkGZnaFsYU9Rn7W/wBoQnimf66/UWKRujKqHQj5kCDUKJcertuthjDuboPDqfVHmrbgpZXak6ArOgSqWIeVbxdW0Ki2vzC0g7DfiXAaHyQunKumvJmFKqA4aQiCnSu9sq9TpZ3aWBWeXQe5bOCqS2Y7ELB2lVoW5LJxOJIMbLUxeIgLExL8ybGFqL6qhUHVPcoNMKviMQBZU0TatUCACCSoVKs6KAbB1VClWKnRFkF7lYa05QVr40VazVWi6tV3KsRumlLRaYuilVWOMq8LjRatKAQhuCsOagliA7BKSmaaSLOmhJDzp86gqmTAnlfyuuXw+NL8a2wEuPwK6Zpmx0NvNYNHBtbiwQNHGLnkVpex64/9dFCiQmzpZ1tl0fKlCjnTZ1ttpm+kOBa5jXHNMkWmIHgtLDt6jf2t+AWL6RUXuDSJjvtK2cO7qN/a34BCeHznnf6ghCdriE2dMXrEb/Bx1J5nf5I+IJCzuEcQEZD2x9FfrvBCjbqqSKrW5nQbDmrTqLWgEAW33Quly053Cy8TxomyM7a9L1TEi9kAVlkOxc7phiO1Pou27hMLndNoBE9q2QICxeBYyQW7gz5rQr8RY2Ze0RzcB8VO3sbKr4511l4zK3fVVuKcdpOcYq0v/oz6rJrY8PkNcHftII9ythC5Vbq44aBUahJKhT9YT9lWDbZU88T9CpiEKq9GqOVR7k8CrvD8J0gPZurFenlAHJaXAcHFGTN7wfIe5RxVQXBC57nvJaYaxc5WuYUa4hTxLgHEnTdZmJ47TO5/pK6JLUbZGjhGzfZWis7hvFKT4a09YiYgjTW6vkrXcoTsxUCpEqBKGxRKSYlJbbabWZPKFKUqWlE6roaY1grmOFvccWJJ1dqT7JXTNKw8D/3P9XwK09Py/HWm8+uBqR5obsYwfrb/AFBUKmHDnOJA11IE8h8EDE02FjgMoI7I37RfwXP/AJpvUm1P8PW7WvTxLXCQ4HuIt3orTOl+5cY+mwQCcxnTQHn2oor9UNHVBOjbDTf3LoQdniWN6GX/AKTAjdztEEPsI5Bcs6s9rGsJMS4xJTMxlQGA90AWvohOhvbqsyYuXOt4lV9rlsL+5T/zep2HW0cvFbcDVbwqRoqHHaZyXJm25VJvGH8mmdNR81t+kjYbprClnfymlMZ+NcGc0+sfMrsOGj8mnNzlBve5ErmHC5XS8OfNJnYI8rLpy7c8WCwI+HcwA52udyyxbnqQgSrOC/V3fNR+nWO1cO7pn1/SNtJ3Up1GnS+U/NXGVhXoCqRBcXa62Jb8lg8XZ1lvcOZlwdOZ0eYH/s50fFR+vWEs92r898rHE8Xpdcrpf8PqQ6OqCJmozabZf+VzWKwnR9WSbnURvyk/FH4NJFQAkeqdSOY5rsvfzc06zeicQpU6bSA0DfRcjjuIua4iBY81ksaekbJPrt3PtBanEqNyfvRS1wPcuTOrcXdyHmVt8NyuptcRDnCZ1C5iuxdFwo/kU/2x5EhXviU9dXgcWMl4tbsWZxPiLLw5vmFkY3ClzcwJEWXM4toLiHNntFj/ACoYfOXK9rZZ2YtviDXPbLbzMxy0+qwquAPu+wul4YwDDMyw7qmxsfWKwcfmzGZF9FfHKzKxLLHeOzcDw+XENNtHf2ldMSuZ4PUPTtk+1/aV0hcm+l7LhNQxKiUiVAuUzknUMySzNWg/M2QQQZu0yNYsd0m1mkSHCJiZGs5Y87d68GpcZxDcoFeo0UxDA1xAbroBb9TvNQp1cpzGs4mQYYTMgyMzjoUeP9tb/T35lduuZupGo1FiO8clmYegQ8vJAvpqTMiIGmi8XqcVeBDHFmps4l3WiTmN7wJ7gg0MW4G1RwJ1IcZiZSZfO3ymxzk9j6ApuEWv2m65XH4tv4ghzxJc4AEi5DjIC8xZxJ4ADatSBdoD3QL5rCfaJKruqZj6zi4nNMyZOp75Uvl8OFvav0+3KTp6mSC9kEEQdDOoBHuR3Uzmbyv7x/C8swXEX0nSx7hBBI2OXmFdxXpNWeHNdUID3BxixFohp2Gluzvm/FHk9KdUH6nABoJk7TzOw0VD/OaLXOzVGAAtZr+ogeYuLrzXE4t9RxLqjnEi8k3uPoFXFAHcrcIHK/qPS8L6S4YvLelbJcQJkDTckQFZo8UovblZVYXxmjNeNZ8l5S2i3WfipdAAJnwRuMCZZPZuGtFTEUaYcDLrgEEw2Cbdy3/SfHMymajIaY9ZtiNQb620Xz9RrGmczHlpykS0kGHtLXCeRaSPFQyAjU6e9Svx3lLvxSfWyWaepis09YOBEB0gjQiZPKy6DgddrqYAIN3RBFxYkjnqvC6dKJ6xE9/LdFpucCIqOETEOiJ1jvKtZEpv+H0BlU6ZgHtXz/T4hWbpVqC+az3C4kB2utyk/iVckHpqkgkgmo6RIgkGZkiyTL58prZsc+N3p7FxTVdTUo5KDW+yxo8Yj4r51fxauYzVnmCHCXusYiZ7lcqelmMII/E1SHNa0y86NED3eaTL48tTfh8frrd09J4w3rFB4LVy1SPaaR4+sP7SvMWccxIAAqugCBLpEcoOyPT9JMS0tOcdUtIsP0mQDGo5q8xkx47RuV5ben1TDp5GfIyuy4jwxppAxeAZ8F8/1PS3Fn/ybuMw39RmO4bDZa2J/wAU+IVPWqgCQYaymAI2007CofT55Za1fFcPpjN7dpjsNlJC0uBOmlHsuI8D1vmV5JhvSbEU4h+ZsuMOuLwSZ11V7D+nuKZOQ0xmiZaDpI59qtrrSW+9vXaj/wAtw7VyfEW9ZcO703xvW/N9Y3ADI0iRa3gqtXj+JcSXVSCcvIAxygW+aTDDjlafLLlNR6xwZ2bD/tLh78w+KpY6qdDccivOcP6W4um14ZUMPs4Q2P3NkWOqc+lOJIaDUFoF2t0iJJi5TcfyuQ8vxmLu8EW9Kwzl6wsbi9tfFdNUpEfdl44/0hrA5g++nqiBG4Gx1V3/AK8xgAHSgGCJyNkyZJO08k2V2WSx6iQhNeHCWkEcwQRy1C8yr+l9eoC19RzQZk0wB6xBuPDnzQcH6UYjDNDKT2PYQIDmmGwSTAEQTJnuCXRtPUikvMmf4g4sT/tuvMlkeFjokjoHMOPWPePiEEtnxSSRAYm/cEMP9b75JJIgcP0T0axBCSSwRJtXXu+aE+qYCSSwjUqxv98k1GpA8/cCfkkksyLqnV8R809SsY8/mnSRYF7/AIj5pxVMJklgTZUMpNqmSkkgJjUIJBSbVTJIsbpTKIXRry+7pJIUoQrlG6abJJLCHUqaDlKYOE+CSSzCOr2QKjpKSSwkw9qLXrkwZ+xomSWY9Oud9lN2JKSSzBdKbobq7p1SSWY/4x3NR/Eu5lMklMcYo80kklm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" name="Picture 2" descr="C:\Users\Pawel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6632"/>
            <a:ext cx="960107" cy="720080"/>
          </a:xfrm>
          <a:prstGeom prst="rect">
            <a:avLst/>
          </a:prstGeom>
          <a:noFill/>
        </p:spPr>
      </p:pic>
      <p:pic>
        <p:nvPicPr>
          <p:cNvPr id="1030" name="Picture 6" descr="C:\Users\Pawel\Desktop\beznazwy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7617" y="116633"/>
            <a:ext cx="961382" cy="720079"/>
          </a:xfrm>
          <a:prstGeom prst="rect">
            <a:avLst/>
          </a:prstGeom>
          <a:noFill/>
        </p:spPr>
      </p:pic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273028" y="334977"/>
            <a:ext cx="64087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Rys</a:t>
            </a:r>
            <a:r>
              <a:rPr lang="pl-PL" sz="16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1. 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Ulubiony sposób spędzania czasu wolnego przeznaczonego na wypoczynek wśród seniorów w 2001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2005, 2009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2013 r. 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(%)</a:t>
            </a:r>
            <a:endParaRPr lang="pl-PL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l-PL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pl-PL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051720" y="6093296"/>
            <a:ext cx="510107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1000" i="1" dirty="0"/>
              <a:t>Opracowanie własne na podstawie stat.gov.pl Turystyka i wypoczynek 2014</a:t>
            </a:r>
          </a:p>
        </p:txBody>
      </p:sp>
      <p:graphicFrame>
        <p:nvGraphicFramePr>
          <p:cNvPr id="20" name="Wykres 19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6="http://schemas.microsoft.com/office/drawing/2014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lc="http://schemas.openxmlformats.org/drawingml/2006/lockedCanvas" id="{EFDA4F68-7239-4F2C-9875-C4EF18FFB2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8012979"/>
              </p:ext>
            </p:extLst>
          </p:nvPr>
        </p:nvGraphicFramePr>
        <p:xfrm>
          <a:off x="1763688" y="1668145"/>
          <a:ext cx="5760085" cy="4112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6"/>
          <p:cNvSpPr>
            <a:spLocks noChangeArrowheads="1"/>
          </p:cNvSpPr>
          <p:nvPr/>
        </p:nvSpPr>
        <p:spPr bwMode="auto">
          <a:xfrm>
            <a:off x="1946275" y="2079625"/>
            <a:ext cx="3365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199" name="Rectangle 37"/>
          <p:cNvSpPr>
            <a:spLocks noChangeArrowheads="1"/>
          </p:cNvSpPr>
          <p:nvPr/>
        </p:nvSpPr>
        <p:spPr bwMode="auto">
          <a:xfrm>
            <a:off x="1946275" y="2921000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1946275" y="3724275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1" name="Symbol zastępczy stopki 8"/>
          <p:cNvSpPr txBox="1">
            <a:spLocks noGrp="1"/>
          </p:cNvSpPr>
          <p:nvPr/>
        </p:nvSpPr>
        <p:spPr bwMode="auto">
          <a:xfrm>
            <a:off x="2843213" y="2349500"/>
            <a:ext cx="475297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l-PL" altLang="pl-PL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203" name="Prostokąt 2"/>
          <p:cNvSpPr>
            <a:spLocks noChangeArrowheads="1"/>
          </p:cNvSpPr>
          <p:nvPr/>
        </p:nvSpPr>
        <p:spPr bwMode="auto">
          <a:xfrm>
            <a:off x="2051720" y="1196752"/>
            <a:ext cx="79208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b="1" i="1" dirty="0"/>
              <a:t> </a:t>
            </a:r>
            <a:endParaRPr lang="pl-PL" sz="3200" dirty="0"/>
          </a:p>
        </p:txBody>
      </p:sp>
      <p:sp>
        <p:nvSpPr>
          <p:cNvPr id="152578" name="AutoShape 2" descr="data:image/jpeg;base64,/9j/4AAQSkZJRgABAQAAAQABAAD/2wCEAAkGBxEQEhUSERQQFRQXEhUVFBUXFBAVExQVFhQWGRUUFBQYHCggGholGxQXITMhJSkrLi4uGB8/ODMsNygtLiwBCgoKDg0OGxAQGy0kICQrLCw0LC8sLC0sNCwsLCwsLDQsNC0sLCwsLCwsLCwsLCwsNCwsLCwsLCwsLCwsLCwsLP/AABEIANAA8wMBIgACEQEDEQH/xAAbAAEAAgMBAQAAAAAAAAAAAAAABQYDBAcCAf/EADsQAAIBAwIDBQUGBQMFAAAAAAABAgMEESExBRJBBiJRYXETMoGRoQcUQnKx8CMzUsHRYqLhU1SDkpP/xAAZAQEAAwEBAAAAAAAAAAAAAAAAAgMEAQX/xAAoEQEAAgICAgEDAwUAAAAAAAAAAQIDESExBBJRE0FCBSJhFTJxobH/2gAMAwEAAhEDEQA/AO4gAAAAAAAAAAAAAAAAAAAAAAAAAAAAAAAAAAAAAAAAAAAAAAAAAAAAAAAAAAAAAAAAAAAAAAAAAAAAAAAAAAAAAAAAAAAAAAAAAAAAAAAAAAAAAAAAAAAAAAAAAAAAAAAAAAAAAAAAAAAAAAAAAAAAAAAAAADFdXEKUJVKkoxhGLlKTeEkt22cb7X9p7niFWNGjX+70/aJO2yqdxXXNLlnzPmU6bUeZrHKk8PLzjk2iHYjbslG4hPPJKMsPEsSTw/B42Mpxf7NXOlfxhTjCi55+80o8uJclOXNNxU91NxXMotd54xk7QcraLRuCY0AAk4AAAAAAAAAAAAAAAAAAAAAAAAAxVq6jvv0XVkdXr3M/wCXBRXqnL66ELXiHJnSWPhU7+hXX8yc9enN/ZMhrq1nHXvrOzy1n0Znt5WvxVWza+zowOWrilzRfdrVF5OXNH65RL8O7czjpcQUo9alPp+ZbfVegp5dJ74Rr5NZ4nhewadneUrmCnSnzRb3i8NPwkunoyO43xyVpJJwlOMot8/dShPKUYz/ADZ0/KzT7RrbRHPSj/anxz2tWNnmsqMHms6UI1Juq1/DxBtZjB4eOra/paKVT4Eri2jKHt5un/DcK06fMq85LllJ08uFPlT0zq5dMZd64bauNenVk081Mzm3iFX21Oo+d9FhpLHi5+KxBcTtqdvUdGhTjCEauXUjXlNVuaHMkny92UZU+VReUl6mW+XfML6050sP2U2zVe49o4+0p0aMZRjOtJRlVc3U0muXLdJLuv8AD8X0w5f2QvlQv40/aKaq0lzyVWHsnVnJvnjHOOebilhbYed0dQL8Mx6RpXf+7kABagAAAAAAAAAAAAAAAAAAAAABp8QvfZRzu9PSKzrJmW+uY0qcqks4im3jd46IqNjdVbxSqtLEZrkjo1nTR56JPfz8ijNl9f2x3Ku99cR2kbqm51IpOT5kpa+f7+BYI6JLy+JWuH3nf55a76evgTNvWzq9yvDaOZ+XKTDBeUeZtsjanD51c42Xi9PRE5c1E0a1StGMY8uWnNZxnLeP84F6VmeS1YlT7nh9WLnDklmUMLCTfvJ6eWjTwb/COG+wi4yTzPDknqspapeXUsHLhuWEm8ZNO4Zn+nFeVX04idoe3s4W81K3cqUk1lKUnCa6xlBtpp+WGvInbihbXlKUasW8xanq1NPphrHqvQhrmIsLr2c1PfGkl4rqdx5fSdT0lS3pP8MVfsjKjDmjz1Y5cpRUnGrDNSU04NYUkud5i8bLGxGX/Abi79nVtp06vLzU6izCnVXNJPmUopRyuVp6Remqk0dMpyUkmtU0mn5M+QoxTbSinL3mkk3jbL6mucFZ/wANdckxO1E7K9k6qu3c3FOlCNKU6dvTcIuUY9JwnF4cW3J6rPu7YL+MAtrWKxqEZnYACTgAAAAAAAAAAAAAAAAAAAAAjeJ1tVH4v9F/ciZV42tOKUcrOG/dWXvKWEZOKXahOpKTSjHdvTCitTndfjE683OT32jl4SWyx8f1PNzZdWmWTNlis/ytlG4XM8YxzPGNsZ6eRKUbsplteYN+nflFcmldci3291zvk01T/f0Np04LGEsrbq/qQfCrzmpP2cXKpzNJ8uiytMy6EZecSq2so+11ekl3m2+9iWvg4rGPQ0/V1G5XfUiI3KzV7iKai2svGF11zjT4M0alzFycE05JJtdUns38ivwvbW7qfxJSVZvEOVzjhRk3CUWtE8PXL6M3rmnJV41I45XTcKurzmOtOWOr95fHyK7ZNue++Wa4ZqJa5/fxMtWRiKJlGVp7M3PNTcH+B/7Xt+jJgo/Zi+kr2VF4SdDnW/e7y1z/AKeWX/ui8I9Tx53jhpxzuoD5k+l6YAAAAAAAAAAAAAAAAAAAAA+H0xXNLni45aymsrdPo0UK27SXDX8zvaLaLTW3gZ8/k1w69o7V3yRTtV+2l3c/ebmjOTdOU26UW4x92cZZj46cy18euCu0blxeHlNbprDXqmTvayc7mtCNWUVOcoclVQw+VrllB8vwZG8a7MV6CdWEnWWddG6iXi/H4HmzMXncfd5WWtptNo5ZKN6blrcucowjvKSivVvCKlTujd4dxFU6tOcsuMakZNLfCkm8eeCPorrf5dqsKKo01TTbxnL8W3ls83cIVFicVJZT16NbNeBr0buM4qcHmMkmn4prQ+TrF83409TcaavEIU6fNXjSpuce9KSguflXvYaWc8uTDfVKvdlS5X0lGTwpJ47yaWcr+5luLhJNvGOvh8Sndp72taW6hTlGEHiEJZbrNNN4SwlFRWmdXjwK9xM6hVa2krwntHSuak6SThODxhuL5sNqXI09cNEjC6puo6SknUjFSlHqlLZs5l2Oo1ncwqU45jBvnk9I4aaaz1eu36FtsOB+zrSr89SVSTk3JtqOHusLdY8c7Ihea17Qredcprslfwr8SUoZ5KdvUi5PSLbcG8Pyyty+XPHKEPxqX5e99Voc4o2UIScsJKUm3tq3q2/PJllXfLyx1lrt0Wd8Ha+balfWkJ1zTWNLvwbi/wB6rT5U1CnBb7uU3u/hF/MnSl/Z9PvV46ru0nr61U2XQ9PxbTbHFp7nbVimbV3IADQsAAAAAAAAAAAAAAAAADxUqKKywPRzG7tfZ1J0u73JNLOjXg1jywXu44p/SvizRd1q5Yjl7vCy/iYfKpXNERvpzJ483hQuI0pL2dXlc5Up8+i96OO8kuj2x5peJN0aynFSi8prKf72LH9+l4mOpe53w/VJmevjxWNe3+kY8OY+7mvHOxntpyq0Z8spNycJLuuT/pkvd+TKBKbTw908P1R36pXpyynGDT37qIeXZ7h3/a2/wjj6JlkY/mVGT9OmZ4co4VO4rSVClUqJPOVzzUIx/FKSTxj9TpHDOH1oU1T9pVnh+88vZLTPSOmxLW9G3ts+wpUqed+WKTePFmGvxVt4yV3xe3G9LsX6bMd2YKtrUkuVRwt3s/hjJWbns7cXlzKVzzqhTSUEtObTaONvN7vRelmt7xc+vg8epJRvnjKyvkcjx4rXdZX/ANOr8yj6FlGlBRhGMYpaRSSj6YPMViPTV42xtrqiVr0edcyxFShFvm0jl74/wj5yUIpJ99p5y9I5293rv1MkePeZn/rJHi3m2oRXJOpLkgnKWjeNo+MpeG5vw4RCHvzWd2o6yz+d/wDJ8vOKqMcRxFZzhYS+SIW649FdcvwW5op49I75bcP6fWOb8rHw++p2spOmm3JRUuZ50jnGPD3mTtDtJScU2pJ7Nb/U5jRv6lR5aws6Z/wSXDaNWs+WjGVR9Wvdj6yeiNmO81j1q2T4+KI+HULS7hVjzQeV18U/BmchOzfCJ26k6kk5SxmKzhYzu3u9SbNlZmY5YLxEW46AASRAAAAAAAAAAAANDid+qawvef08zlrRWNy7ETM6hku76MNN3+hA33E+Z5+RH3d71bIW5vjBkzTZrx4ohLVeIGN35X3dZZnhVK9yu9YSs79mvUvX1yYadRGK4qo5siHt3b8THO7fiQ9atXm8Uo4Wfelqn44SPMeE15vMqsseCwl9ETd1CVldZ6mpVuEtnkz06NWCUFybPMuWLl8z0uE82s3nXbp8juoSjTUdz1TWm2uufQ3LeVWe+i88vPwM9OzhHZIyynGK1Obnp32iOn2vWeMSlJv49DRuOJ+ZhurlzeIL1fQ1FRUX3szl0S6vyR3UobepSnV2zjxefoZ7Thrk1CEXOb2SWX6vwXmy0cD7KVqyUq+aUOkFj2jXn0j+pdOH8NpW8eWlBRXV7yf5pPVltMEz2pv5EV4hWODdhoRSlcyc5f8ATi3GmvJtayfyRbra3hTioU4xhFbRikor0SMoNVaRXpkte1uwAEkQAAAAAAAAAAADHXrKEXKTwkBr8SvVSjnr+FFQvbtvMpPc9cU4i6s3J7dF4Ihb2vzaHn5svvPDbix+scta7ucs0p1T5VmaNW5SKoaNM7rpeAV6Q9e7RqVL3l3aS82icVFnjeeZmheJ7lZoRqzWYQqy/LTnJfRG3Dh949qFz/8AKp/glFEJmFkhcp+BsU66Kv8AdbuO9G4X/iq/4Er2pD38x/MnH9UPXTnErcqifgYLi6wQFHjUeso/NG5YUK17Lkt4OfRzelOPrLoNbd67eq/EntH5mSz4fcXHu06s15Rap/Gb0+pe+AdiqFviVXFWp4tdyL/0w/u8v0LQkloi+uD5Z7eRH2UGw7EVp/zpxpx/ph3pemdl9S3cL4LQtlilCKfWbWZv1m9SRwC6tIr0otktbsABNAAAAAAAAAAAAAAAD42AlJLVlS45xP2j5Y+6tvPzZscb4tzdyD7vV/1f8FerVDHny7/bDVhxa5lgryIy6mbFzXIu6qGWGyI01Lu4R44HwO44hUcKK7q9+pLSEPXxfkj1wrhFS+rxo09M6yl0hBbyf73aO2cI4ZStaUaNKOIxXxk+spPq2aMOL25npRmzevEdqxwf7N7Oik6ylXn1c24w+FNPb1bLNZ8HtqP8qhQh5xpwT+aWTeBsisR0xTaZ7kSABJEPjR9AGtPh9FvLpUm/Fwg388GeEUlhJJeC0R6AAAAAAAAAAAAAAAAAAAAAAAZWuOcX5s04PT8T8fJeR749xfenTflJ/wBkVidQyZs34w1YcX5S9VqhoXFY+16rNCrUMrXEMdeoRt1NyeFlttJJatt6JIz3NbCLN9m3Afaz+91F3IPFFP8AFPrP0Wy82/AnWntOoQyX9Y2tvY3s+rKglLWrPEqr8+kF5L9clgAPRrWKxqHnTMzO5AAdcAAAAAAAAAAAAAAAAAAAAAAAAAAAA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7504" y="-1304926"/>
            <a:ext cx="3048000" cy="2609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2583" name="AutoShape 7" descr="data:image/jpeg;base64,/9j/4AAQSkZJRgABAQAAAQABAAD/2wCEAAkGBhQSEBQUEhQVFRQVFBQUFRUUFBQVFBQUFBQVFBQUFBQXHCYeFxkjGRQUHy8gIycpLCwsFR4xNTAqNSYrLCkBCQoKDgwOGg8PFykcHBwsKSksLCksKSwpLCksLCwsLCwpLCkpLCkpKSkpLCksKSksKSwsKSwpLCwsKSwsLCksLP/AABEIALcBFAMBIgACEQEDEQH/xAAcAAABBQEBAQAAAAAAAAAAAAADAAECBAUGBwj/xAA+EAABAwIEAgYIBQIFBQAAAAABAAIRAyEEEjFBBVETImFxgZEGMlKhscHR8BQjQnLhkrIHFSQz8RY0Q2KT/8QAGAEAAwEBAAAAAAAAAAAAAAAAAQIDAAT/xAAjEQEBAAIDAQACAgMBAAAAAAAAAQIREiExAyJBUWETQoEy/9oADAMBAAIRAxEAPwD0PDYjIZC2KeLzs6usX2IXPhaXDMSGm42hHPH9mxp3WN7oNWmFaeQ51vJDdQJKkcHDcPdUNhDfaOnhzKtVeFhtgMxFySdu4LRr0LANIEbKhxt5YBBIkRP1Ty7pKxMXixNrdyovqZroWKBB18lOkydF16kjn3bTuYnwzBmnkrYwohBFAg9inyPpJzkF7lOq5CIRkC0NyEUV6EQn30VEhGwjgHAlBKiHQU0CuhMHRQLoWTTx7grdHFZteyAl1o3La0mzQiBqFUCBk1EhKm9SIWZGExCmk5bbAEJsiLCiWptl0EaagTCMVEppQsB6VIVEQ05UTTCO4Gqg4ShFsKbgmbRJRgGLUItR7Dt7tPNDe+do7lmBLklIhOj0PbchO18FMEiFyrCMrEGRqug4c10S8ASBA38eSrcHwGUZ3C50B2HPvK0mOm6hlZs03pn8TokHOHR2LBxtR7hDj1Zlb2P4yxojdYb3B7SZDSDpzlDHob4xKzQDzTUKkK1UDbyIvqPogVKfs37vouvHKa058p3tZw+IdmA2JhWK1lm0n3GxG4W5isOcsnkk+kksPhuxlvCFKK9QeU8JURRnQo9HAHKZ8PqFWp1IcCVrU6ocLaIZTQ43bIqYYiexRr4UiDzC2HIFShOq0o6ZQbCs4SA6dkquHg2Sp4ZPvZWrTeIUahBVakIU3PS8TcjwkHoZqJZ0/EvIXpFMvVd1RRDytwDmOU8oOdQfUW4UecGcoBqiyoTpdSsNT4D6rWWNLKYvTObzt98knVeVvj5oZWYjUA0E9p+iG95O6TlArMYuUTVTOQagTQBSUlXFSEkwOlmEi9MVEhQ1D7a/Bsddwe79IiVoMxwgk2aLarl8q3eD4EFge+SZ6okwAOzvlQ+mEnauOX8qHFKTXHM33rJrMMrV4njvzC0xlBsBt5aqlxfGh7wW6QLfFDHGtlYotMTYGfd2hCLCjtdKsspywyN7J70X1Vw1Jz3NaBLibbHzXafhc9JrahBcPWgjXt7Vxr6b2EESDsRI8ij8KFXpQRz6znSQJmSee6Gf5T0ceqPxThpbeIGyzRyK6TizpZEXHwXPAGbI/PK3EM5qglqt4IEN8VB2GMo7XRAT3LosiQqJnFRqU7zsmzo49hbpOVE9ybMmNYBN4G9mc8BN0gQatWVCEdhpZsnyqsx8I7aqbkGksiSYmVArcm0dyQA5SfckQnDEbnrwJhv0pJ7uSd4TqLnKdytUk0EHbJEodRQ6VN6AjkMlLMoOcgJiUJ4UnOUSU0oBFxSSLkk2w06voUuiRZTSuTlVuMCyLoTi5aCwG3IGBzELBJXR4Ino259SPdt7oU8+zTpzHHqYDiWkEuJOkmDf6rFHauj49XbsLz3R4eKwy2U+Fui5SbRaQFqcMIMA6ExMSVmU6EmAtThp6J4dY338kc9WNj63Tgwxpa4ZmnY6C+yzqpAAAERpC3Kjsw2P8ifgQsHiFMtN9Sued1UKqSWzsqTacSpGqdJRM2yrjNEyuwHORqVGRdMKUq0ymn2TQJojko9EOQVnKhu1TTItxAcwcghGkOQVt7QhFqGxkCbRHIKXQjkFMBLMENjoI4dvJDdhgrQgpFiaZBpTewjtQ23V7KhPoxcbo8g0GxqnCm1qYtS7PoMoT0dzUFwRhVd4QoVlzLIBTyl0g4oTnJVHILnp4CRchueol6E9yIHLkkAvSRZ3iUqOdNnXLxq3KCMbJA5kDsvZbXEsYWNDWiXR3RtIWZw4jNJElokAXk8/DVHx5l7XNAJB6wGsi5lSy90edsDEVHCZPPXXl9VWar3FKLj1yZmf5HvVKhSJMfcK2Nlm0rLtdwdI5b76I+VJpgWTF6W7N06LhzfyWRAsfG5WbxGlfPIIFtd+1amHAZSAOoG9zJEkBc7j8S4yCbTKh++lP0rVKkv7kZrSO1VsOL9yuNViJkqBrQnc5VKr5csC305Vc1SSiYei52tlcGAAuUN6Nrahnd9hLOfsK8GwpQtsNKdIEnbyRnUFY/DABCdVixS7ptQBtKCiOalVdZKkZCMrWI9GnNCRCtNwyIKBR5NpSfh4FkCpTK0cqFVZZCZDYzHtQaghWa5Vc1Z1VYnQXOQKhRT2oNZtk8KqPKA8or0FyYiBchOcpuUS2U22BJSUjTSR22ndJJ4ShR2IuFxOR0xNiPNblWk1tNxPseN9ffCwKTJcBzI+K2eJVzkdyuL630gclD6a3FsN6cviMY6oQwnqzpsLouHwwZMGULC05JJGlgVZhUk0S0iFEqRUSE2yN3g5zUznuAYHdr46rG4vXb0kNFgO2SVrUaX+nEGARLj2zB+GywOIth7h273PuXPP/VX/ANU8AJkq4GoGGR5VU9mLUOhSBffmiygNa4vhtyhfBnrY6QA2Q69We5Bo4Z5MHmrNTAQpdRX1UcZTAlGqUYKZputttC07jtVfE0pVimfNRqLStYrUMJOqvYbCBqBg6ovOy1adO10LR0A5ig99kZ7gFTqu1hZlGrWhVX4pLEOVZwVIS0qlRAcVOQhuKpCIPegvqKbyq1VypCVB6rvRSVAhEACnKI5ijlR2KMpJEJLA7VJOko7Po9N0EHkQfJXOMY60NIJdYAR8FSK4mhTy49kSOv2aGZ23k+aSyZWKYyzG12NGnAAU4Ukim2npAhRLURNC220vtxH+m7ZLB3WKyK7ZeBIOUXI56x2q9UxEUCOThHcb/FVKDOr3381Oe098ToNuUeFCi25RYT7JpCFd4RSBLjvKrU6UkDmtvD0WsFh/KnnetKYT9hOEFTe6QnqiUA2U5VEYBmVCrh2gIoPNKqQsym1u6Z4Om50U3uhD6TrA6CUxVnC4DLcm/JXTVgKTbiVVrhJO6ZIgHdVq4AlQFWFWr1bFUkLaza7rqu9ylUchOeqyJ1GUMlSfogAymBGo5AqI1VyqPcnhKkEToEKi0yFcJWrSANpJFimSoErbNpDKknlJbYOpzJZlCU0qRxmvuFzj67TjhBB640lby5dmGIxzSYs/t7UP9jzXGuulNKhKaUSJynQ5SlBnOel7HS2J05W3XQ4P/aZOuRn9oWP6TYxoDWkGZnaFsYU9Rn7W/wBoQnimf66/UWKRujKqHQj5kCDUKJcertuthjDuboPDqfVHmrbgpZXak6ArOgSqWIeVbxdW0Ki2vzC0g7DfiXAaHyQunKumvJmFKqA4aQiCnSu9sq9TpZ3aWBWeXQe5bOCqS2Y7ELB2lVoW5LJxOJIMbLUxeIgLExL8ybGFqL6qhUHVPcoNMKviMQBZU0TatUCACCSoVKs6KAbB1VClWKnRFkF7lYa05QVr40VazVWi6tV3KsRumlLRaYuilVWOMq8LjRatKAQhuCsOagliA7BKSmaaSLOmhJDzp86gqmTAnlfyuuXw+NL8a2wEuPwK6Zpmx0NvNYNHBtbiwQNHGLnkVpex64/9dFCiQmzpZ1tl0fKlCjnTZ1ttpm+kOBa5jXHNMkWmIHgtLDt6jf2t+AWL6RUXuDSJjvtK2cO7qN/a34BCeHznnf6ghCdriE2dMXrEb/Bx1J5nf5I+IJCzuEcQEZD2x9FfrvBCjbqqSKrW5nQbDmrTqLWgEAW33Quly053Cy8TxomyM7a9L1TEi9kAVlkOxc7phiO1Pou27hMLndNoBE9q2QICxeBYyQW7gz5rQr8RY2Ze0RzcB8VO3sbKr4511l4zK3fVVuKcdpOcYq0v/oz6rJrY8PkNcHftII9ythC5Vbq44aBUahJKhT9YT9lWDbZU88T9CpiEKq9GqOVR7k8CrvD8J0gPZurFenlAHJaXAcHFGTN7wfIe5RxVQXBC57nvJaYaxc5WuYUa4hTxLgHEnTdZmJ47TO5/pK6JLUbZGjhGzfZWis7hvFKT4a09YiYgjTW6vkrXcoTsxUCpEqBKGxRKSYlJbbabWZPKFKUqWlE6roaY1grmOFvccWJJ1dqT7JXTNKw8D/3P9XwK09Py/HWm8+uBqR5obsYwfrb/AFBUKmHDnOJA11IE8h8EDE02FjgMoI7I37RfwXP/AJpvUm1P8PW7WvTxLXCQ4HuIt3orTOl+5cY+mwQCcxnTQHn2oor9UNHVBOjbDTf3LoQdniWN6GX/AKTAjdztEEPsI5Bcs6s9rGsJMS4xJTMxlQGA90AWvohOhvbqsyYuXOt4lV9rlsL+5T/zep2HW0cvFbcDVbwqRoqHHaZyXJm25VJvGH8mmdNR81t+kjYbprClnfymlMZ+NcGc0+sfMrsOGj8mnNzlBve5ErmHC5XS8OfNJnYI8rLpy7c8WCwI+HcwA52udyyxbnqQgSrOC/V3fNR+nWO1cO7pn1/SNtJ3Up1GnS+U/NXGVhXoCqRBcXa62Jb8lg8XZ1lvcOZlwdOZ0eYH/s50fFR+vWEs92r898rHE8Xpdcrpf8PqQ6OqCJmozabZf+VzWKwnR9WSbnURvyk/FH4NJFQAkeqdSOY5rsvfzc06zeicQpU6bSA0DfRcjjuIua4iBY81ksaekbJPrt3PtBanEqNyfvRS1wPcuTOrcXdyHmVt8NyuptcRDnCZ1C5iuxdFwo/kU/2x5EhXviU9dXgcWMl4tbsWZxPiLLw5vmFkY3ClzcwJEWXM4toLiHNntFj/ACoYfOXK9rZZ2YtviDXPbLbzMxy0+qwquAPu+wul4YwDDMyw7qmxsfWKwcfmzGZF9FfHKzKxLLHeOzcDw+XENNtHf2ldMSuZ4PUPTtk+1/aV0hcm+l7LhNQxKiUiVAuUzknUMySzNWg/M2QQQZu0yNYsd0m1mkSHCJiZGs5Y87d68GpcZxDcoFeo0UxDA1xAbroBb9TvNQp1cpzGs4mQYYTMgyMzjoUeP9tb/T35lduuZupGo1FiO8clmYegQ8vJAvpqTMiIGmi8XqcVeBDHFmps4l3WiTmN7wJ7gg0MW4G1RwJ1IcZiZSZfO3ymxzk9j6ApuEWv2m65XH4tv4ghzxJc4AEi5DjIC8xZxJ4ADatSBdoD3QL5rCfaJKruqZj6zi4nNMyZOp75Uvl8OFvav0+3KTp6mSC9kEEQdDOoBHuR3Uzmbyv7x/C8swXEX0nSx7hBBI2OXmFdxXpNWeHNdUID3BxixFohp2Gluzvm/FHk9KdUH6nABoJk7TzOw0VD/OaLXOzVGAAtZr+ogeYuLrzXE4t9RxLqjnEi8k3uPoFXFAHcrcIHK/qPS8L6S4YvLelbJcQJkDTckQFZo8UovblZVYXxmjNeNZ8l5S2i3WfipdAAJnwRuMCZZPZuGtFTEUaYcDLrgEEw2Cbdy3/SfHMymajIaY9ZtiNQb620Xz9RrGmczHlpykS0kGHtLXCeRaSPFQyAjU6e9Svx3lLvxSfWyWaepis09YOBEB0gjQiZPKy6DgddrqYAIN3RBFxYkjnqvC6dKJ6xE9/LdFpucCIqOETEOiJ1jvKtZEpv+H0BlU6ZgHtXz/T4hWbpVqC+az3C4kB2utyk/iVckHpqkgkgmo6RIgkGZkiyTL58prZsc+N3p7FxTVdTUo5KDW+yxo8Yj4r51fxauYzVnmCHCXusYiZ7lcqelmMII/E1SHNa0y86NED3eaTL48tTfh8frrd09J4w3rFB4LVy1SPaaR4+sP7SvMWccxIAAqugCBLpEcoOyPT9JMS0tOcdUtIsP0mQDGo5q8xkx47RuV5ben1TDp5GfIyuy4jwxppAxeAZ8F8/1PS3Fn/ybuMw39RmO4bDZa2J/wAU+IVPWqgCQYaymAI2007CofT55Za1fFcPpjN7dpjsNlJC0uBOmlHsuI8D1vmV5JhvSbEU4h+ZsuMOuLwSZ11V7D+nuKZOQ0xmiZaDpI59qtrrSW+9vXaj/wAtw7VyfEW9ZcO703xvW/N9Y3ADI0iRa3gqtXj+JcSXVSCcvIAxygW+aTDDjlafLLlNR6xwZ2bD/tLh78w+KpY6qdDccivOcP6W4um14ZUMPs4Q2P3NkWOqc+lOJIaDUFoF2t0iJJi5TcfyuQ8vxmLu8EW9Kwzl6wsbi9tfFdNUpEfdl44/0hrA5g++nqiBG4Gx1V3/AK8xgAHSgGCJyNkyZJO08k2V2WSx6iQhNeHCWkEcwQRy1C8yr+l9eoC19RzQZk0wB6xBuPDnzQcH6UYjDNDKT2PYQIDmmGwSTAEQTJnuCXRtPUikvMmf4g4sT/tuvMlkeFjokjoHMOPWPePiEEtnxSSRAYm/cEMP9b75JJIgcP0T0axBCSSwRJtXXu+aE+qYCSSwjUqxv98k1GpA8/cCfkkksyLqnV8R809SsY8/mnSRYF7/AIj5pxVMJklgTZUMpNqmSkkgJjUIJBSbVTJIsbpTKIXRry+7pJIUoQrlG6abJJLCHUqaDlKYOE+CSSzCOr2QKjpKSSwkw9qLXrkwZ+xomSWY9Oud9lN2JKSSzBdKbobq7p1SSWY/4x3NR/Eu5lMklMcYo80kklm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" name="Picture 2" descr="C:\Users\Pawel\Desktop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6632"/>
            <a:ext cx="960107" cy="720080"/>
          </a:xfrm>
          <a:prstGeom prst="rect">
            <a:avLst/>
          </a:prstGeom>
          <a:noFill/>
        </p:spPr>
      </p:pic>
      <p:pic>
        <p:nvPicPr>
          <p:cNvPr id="1030" name="Picture 6" descr="C:\Users\Pawel\Desktop\beznazwy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116633"/>
            <a:ext cx="950615" cy="712015"/>
          </a:xfrm>
          <a:prstGeom prst="rect">
            <a:avLst/>
          </a:prstGeom>
          <a:noFill/>
        </p:spPr>
      </p:pic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115616" y="828648"/>
            <a:ext cx="73274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Tab.5. 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Krótkookresowe podróże krajowe zrealizowane w gospodarstwach domowych według celu 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podróży (%)</a:t>
            </a:r>
            <a:endParaRPr lang="pl-PL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pl-PL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2195736" y="4997787"/>
            <a:ext cx="39869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Źródło: Opracowanie własne na podstawie danych </a:t>
            </a:r>
            <a:r>
              <a:rPr lang="pl-PL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GUS</a:t>
            </a:r>
            <a:endParaRPr lang="pl-PL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11162"/>
              </p:ext>
            </p:extLst>
          </p:nvPr>
        </p:nvGraphicFramePr>
        <p:xfrm>
          <a:off x="539552" y="2186794"/>
          <a:ext cx="8208912" cy="2242924"/>
        </p:xfrm>
        <a:graphic>
          <a:graphicData uri="http://schemas.openxmlformats.org/drawingml/2006/table">
            <a:tbl>
              <a:tblPr/>
              <a:tblGrid>
                <a:gridCol w="504056"/>
                <a:gridCol w="1080120"/>
                <a:gridCol w="1296144"/>
                <a:gridCol w="952268"/>
                <a:gridCol w="1135964"/>
                <a:gridCol w="1368152"/>
                <a:gridCol w="936104"/>
                <a:gridCol w="936104"/>
              </a:tblGrid>
              <a:tr h="8023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ROK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WYPOCZYNEKREKREACJA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WAKACJE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ZWIEDZANIE (ARCHITEKTURA, KULTURA, PRZYRODA)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SPOTKANIE</a:t>
                      </a:r>
                      <a:br>
                        <a:rPr lang="pl-PL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 RODZINĄ, ZNAJOMYMI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UROCZYSTOŚCI RODZINNE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ZDROWOTNY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(NP. SANATORIUM)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RELIGIJNY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INNY PRYWATNY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200</a:t>
                      </a:r>
                      <a:r>
                        <a:rPr lang="pl-P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pl-PL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14.6</a:t>
                      </a:r>
                      <a:endParaRPr lang="pl-PL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2.6</a:t>
                      </a:r>
                      <a:endParaRPr lang="pl-PL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66.3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6.6</a:t>
                      </a:r>
                      <a:endParaRPr lang="pl-PL" sz="1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l-PL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5.6</a:t>
                      </a:r>
                      <a:endParaRPr lang="pl-PL" sz="1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4.3</a:t>
                      </a:r>
                      <a:endParaRPr lang="pl-PL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200</a:t>
                      </a:r>
                      <a:r>
                        <a:rPr lang="pl-P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pl-PL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14.4</a:t>
                      </a:r>
                      <a:endParaRPr lang="pl-PL" sz="1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3.0</a:t>
                      </a:r>
                      <a:endParaRPr lang="pl-PL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66.6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6.9</a:t>
                      </a:r>
                      <a:endParaRPr lang="pl-PL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</a:t>
                      </a:r>
                      <a:endParaRPr lang="pl-PL" sz="1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7.2</a:t>
                      </a:r>
                      <a:endParaRPr lang="pl-PL" sz="1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8.3</a:t>
                      </a:r>
                      <a:endParaRPr lang="pl-PL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  <a:r>
                        <a:rPr lang="pl-P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endParaRPr lang="pl-PL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22.0</a:t>
                      </a:r>
                      <a:endParaRPr lang="pl-PL" sz="1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3.6</a:t>
                      </a:r>
                      <a:endParaRPr lang="pl-PL" sz="1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58.6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5.9</a:t>
                      </a:r>
                      <a:endParaRPr lang="pl-PL" sz="1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</a:t>
                      </a:r>
                      <a:endParaRPr lang="pl-PL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3.7</a:t>
                      </a:r>
                      <a:endParaRPr lang="pl-PL" sz="1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5.1</a:t>
                      </a:r>
                      <a:endParaRPr lang="pl-PL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</a:t>
                      </a:r>
                      <a:r>
                        <a:rPr lang="pl-P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pl-PL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22.1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3.3</a:t>
                      </a:r>
                      <a:endParaRPr lang="pl-PL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59.1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6.4</a:t>
                      </a:r>
                      <a:endParaRPr lang="pl-PL" sz="1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</a:t>
                      </a:r>
                      <a:endParaRPr lang="pl-PL" sz="1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2.7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3.4</a:t>
                      </a:r>
                      <a:endParaRPr lang="pl-PL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6"/>
          <p:cNvSpPr>
            <a:spLocks noChangeArrowheads="1"/>
          </p:cNvSpPr>
          <p:nvPr/>
        </p:nvSpPr>
        <p:spPr bwMode="auto">
          <a:xfrm>
            <a:off x="1946275" y="2079625"/>
            <a:ext cx="3365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199" name="Rectangle 37"/>
          <p:cNvSpPr>
            <a:spLocks noChangeArrowheads="1"/>
          </p:cNvSpPr>
          <p:nvPr/>
        </p:nvSpPr>
        <p:spPr bwMode="auto">
          <a:xfrm>
            <a:off x="1946275" y="2921000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1946275" y="3724275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1" name="Symbol zastępczy stopki 8"/>
          <p:cNvSpPr txBox="1">
            <a:spLocks noGrp="1"/>
          </p:cNvSpPr>
          <p:nvPr/>
        </p:nvSpPr>
        <p:spPr bwMode="auto">
          <a:xfrm>
            <a:off x="2843213" y="2349500"/>
            <a:ext cx="475297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l-PL" altLang="pl-PL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202" name="Prostokąt 1"/>
          <p:cNvSpPr>
            <a:spLocks noChangeArrowheads="1"/>
          </p:cNvSpPr>
          <p:nvPr/>
        </p:nvSpPr>
        <p:spPr bwMode="auto">
          <a:xfrm>
            <a:off x="1763688" y="3140968"/>
            <a:ext cx="640871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 </a:t>
            </a:r>
            <a:endParaRPr 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</p:txBody>
      </p:sp>
      <p:sp>
        <p:nvSpPr>
          <p:cNvPr id="8203" name="Prostokąt 2"/>
          <p:cNvSpPr>
            <a:spLocks noChangeArrowheads="1"/>
          </p:cNvSpPr>
          <p:nvPr/>
        </p:nvSpPr>
        <p:spPr bwMode="auto">
          <a:xfrm>
            <a:off x="1979712" y="1340768"/>
            <a:ext cx="79208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b="1" i="1" dirty="0"/>
              <a:t> </a:t>
            </a:r>
            <a:endParaRPr lang="pl-PL" sz="3200" dirty="0"/>
          </a:p>
        </p:txBody>
      </p:sp>
      <p:sp>
        <p:nvSpPr>
          <p:cNvPr id="152578" name="AutoShape 2" descr="data:image/jpeg;base64,/9j/4AAQSkZJRgABAQAAAQABAAD/2wCEAAkGBxEQEhUSERQQFRQXEhUVFBUXFBAVExQVFhQWGRUUFBQYHCggGholGxQXITMhJSkrLi4uGB8/ODMsNygtLiwBCgoKDg0OGxAQGy0kICQrLCw0LC8sLC0sNCwsLCwsLDQsNC0sLCwsLCwsLCwsLCwsNCwsLCwsLCwsLCwsLCwsLP/AABEIANAA8wMBIgACEQEDEQH/xAAbAAEAAgMBAQAAAAAAAAAAAAAABQYDBAcCAf/EADsQAAIBAwIDBQUGBQMFAAAAAAABAgMEESExBRJBBiJRYXETMoGRoQcUQnKx8CMzUsHRYqLhU1SDkpP/xAAZAQEAAwEBAAAAAAAAAAAAAAAAAgMEAQX/xAAoEQEAAgICAgEDAwUAAAAAAAAAAQIDESExBBJRE0FCBSJhFTJxobH/2gAMAwEAAhEDEQA/AO4gAAAAAAAAAAAAAAAAAAAAAAAAAAAAAAAAAAAAAAAAAAAAAAAAAAAAAAAAAAAAAAAAAAAAAAAAAAAAAAAAAAAAAAAAAAAAAAAAAAAAAAAAAAAAAAAAAAAAAAAAAAAAAAAAAAAAAAAAAAAAAAAAAAAAAAAAAADFdXEKUJVKkoxhGLlKTeEkt22cb7X9p7niFWNGjX+70/aJO2yqdxXXNLlnzPmU6bUeZrHKk8PLzjk2iHYjbslG4hPPJKMsPEsSTw/B42Mpxf7NXOlfxhTjCi55+80o8uJclOXNNxU91NxXMotd54xk7QcraLRuCY0AAk4AAAAAAAAAAAAAAAAAAAAAAAAAxVq6jvv0XVkdXr3M/wCXBRXqnL66ELXiHJnSWPhU7+hXX8yc9enN/ZMhrq1nHXvrOzy1n0Znt5WvxVWza+zowOWrilzRfdrVF5OXNH65RL8O7czjpcQUo9alPp+ZbfVegp5dJ74Rr5NZ4nhewadneUrmCnSnzRb3i8NPwkunoyO43xyVpJJwlOMot8/dShPKUYz/ADZ0/KzT7RrbRHPSj/anxz2tWNnmsqMHms6UI1Juq1/DxBtZjB4eOra/paKVT4Eri2jKHt5un/DcK06fMq85LllJ08uFPlT0zq5dMZd64bauNenVk081Mzm3iFX21Oo+d9FhpLHi5+KxBcTtqdvUdGhTjCEauXUjXlNVuaHMkny92UZU+VReUl6mW+XfML6050sP2U2zVe49o4+0p0aMZRjOtJRlVc3U0muXLdJLuv8AD8X0w5f2QvlQv40/aKaq0lzyVWHsnVnJvnjHOOebilhbYed0dQL8Mx6RpXf+7kABagAAAAAAAAAAAAAAAAAAAAABp8QvfZRzu9PSKzrJmW+uY0qcqks4im3jd46IqNjdVbxSqtLEZrkjo1nTR56JPfz8ijNl9f2x3Ku99cR2kbqm51IpOT5kpa+f7+BYI6JLy+JWuH3nf55a76evgTNvWzq9yvDaOZ+XKTDBeUeZtsjanD51c42Xi9PRE5c1E0a1StGMY8uWnNZxnLeP84F6VmeS1YlT7nh9WLnDklmUMLCTfvJ6eWjTwb/COG+wi4yTzPDknqspapeXUsHLhuWEm8ZNO4Zn+nFeVX04idoe3s4W81K3cqUk1lKUnCa6xlBtpp+WGvInbihbXlKUasW8xanq1NPphrHqvQhrmIsLr2c1PfGkl4rqdx5fSdT0lS3pP8MVfsjKjDmjz1Y5cpRUnGrDNSU04NYUkud5i8bLGxGX/Abi79nVtp06vLzU6izCnVXNJPmUopRyuVp6Remqk0dMpyUkmtU0mn5M+QoxTbSinL3mkk3jbL6mucFZ/wANdckxO1E7K9k6qu3c3FOlCNKU6dvTcIuUY9JwnF4cW3J6rPu7YL+MAtrWKxqEZnYACTgAAAAAAAAAAAAAAAAAAAAAjeJ1tVH4v9F/ciZV42tOKUcrOG/dWXvKWEZOKXahOpKTSjHdvTCitTndfjE683OT32jl4SWyx8f1PNzZdWmWTNlis/ytlG4XM8YxzPGNsZ6eRKUbsplteYN+nflFcmldci3291zvk01T/f0Np04LGEsrbq/qQfCrzmpP2cXKpzNJ8uiytMy6EZecSq2so+11ekl3m2+9iWvg4rGPQ0/V1G5XfUiI3KzV7iKai2svGF11zjT4M0alzFycE05JJtdUns38ivwvbW7qfxJSVZvEOVzjhRk3CUWtE8PXL6M3rmnJV41I45XTcKurzmOtOWOr95fHyK7ZNue++Wa4ZqJa5/fxMtWRiKJlGVp7M3PNTcH+B/7Xt+jJgo/Zi+kr2VF4SdDnW/e7y1z/AKeWX/ui8I9Tx53jhpxzuoD5k+l6YAAAAAAAAAAAAAAAAAAAAA+H0xXNLni45aymsrdPo0UK27SXDX8zvaLaLTW3gZ8/k1w69o7V3yRTtV+2l3c/ebmjOTdOU26UW4x92cZZj46cy18euCu0blxeHlNbprDXqmTvayc7mtCNWUVOcoclVQw+VrllB8vwZG8a7MV6CdWEnWWddG6iXi/H4HmzMXncfd5WWtptNo5ZKN6blrcucowjvKSivVvCKlTujd4dxFU6tOcsuMakZNLfCkm8eeCPorrf5dqsKKo01TTbxnL8W3ls83cIVFicVJZT16NbNeBr0buM4qcHmMkmn4prQ+TrF83409TcaavEIU6fNXjSpuce9KSguflXvYaWc8uTDfVKvdlS5X0lGTwpJ47yaWcr+5luLhJNvGOvh8Sndp72taW6hTlGEHiEJZbrNNN4SwlFRWmdXjwK9xM6hVa2krwntHSuak6SThODxhuL5sNqXI09cNEjC6puo6SknUjFSlHqlLZs5l2Oo1ncwqU45jBvnk9I4aaaz1eu36FtsOB+zrSr89SVSTk3JtqOHusLdY8c7Ihea17Qredcprslfwr8SUoZ5KdvUi5PSLbcG8Pyyty+XPHKEPxqX5e99Voc4o2UIScsJKUm3tq3q2/PJllXfLyx1lrt0Wd8Ha+balfWkJ1zTWNLvwbi/wB6rT5U1CnBb7uU3u/hF/MnSl/Z9PvV46ru0nr61U2XQ9PxbTbHFp7nbVimbV3IADQsAAAAAAAAAAAAAAAAADxUqKKywPRzG7tfZ1J0u73JNLOjXg1jywXu44p/SvizRd1q5Yjl7vCy/iYfKpXNERvpzJ483hQuI0pL2dXlc5Up8+i96OO8kuj2x5peJN0aynFSi8prKf72LH9+l4mOpe53w/VJmevjxWNe3+kY8OY+7mvHOxntpyq0Z8spNycJLuuT/pkvd+TKBKbTw908P1R36pXpyynGDT37qIeXZ7h3/a2/wjj6JlkY/mVGT9OmZ4co4VO4rSVClUqJPOVzzUIx/FKSTxj9TpHDOH1oU1T9pVnh+88vZLTPSOmxLW9G3ts+wpUqed+WKTePFmGvxVt4yV3xe3G9LsX6bMd2YKtrUkuVRwt3s/hjJWbns7cXlzKVzzqhTSUEtObTaONvN7vRelmt7xc+vg8epJRvnjKyvkcjx4rXdZX/ANOr8yj6FlGlBRhGMYpaRSSj6YPMViPTV42xtrqiVr0edcyxFShFvm0jl74/wj5yUIpJ99p5y9I5293rv1MkePeZn/rJHi3m2oRXJOpLkgnKWjeNo+MpeG5vw4RCHvzWd2o6yz+d/wDJ8vOKqMcRxFZzhYS+SIW649FdcvwW5op49I75bcP6fWOb8rHw++p2spOmm3JRUuZ50jnGPD3mTtDtJScU2pJ7Nb/U5jRv6lR5aws6Z/wSXDaNWs+WjGVR9Wvdj6yeiNmO81j1q2T4+KI+HULS7hVjzQeV18U/BmchOzfCJ26k6kk5SxmKzhYzu3u9SbNlZmY5YLxEW46AASRAAAAAAAAAAAANDid+qawvef08zlrRWNy7ETM6hku76MNN3+hA33E+Z5+RH3d71bIW5vjBkzTZrx4ohLVeIGN35X3dZZnhVK9yu9YSs79mvUvX1yYadRGK4qo5siHt3b8THO7fiQ9atXm8Uo4Wfelqn44SPMeE15vMqsseCwl9ETd1CVldZ6mpVuEtnkz06NWCUFybPMuWLl8z0uE82s3nXbp8juoSjTUdz1TWm2uufQ3LeVWe+i88vPwM9OzhHZIyynGK1Obnp32iOn2vWeMSlJv49DRuOJ+ZhurlzeIL1fQ1FRUX3szl0S6vyR3UobepSnV2zjxefoZ7Thrk1CEXOb2SWX6vwXmy0cD7KVqyUq+aUOkFj2jXn0j+pdOH8NpW8eWlBRXV7yf5pPVltMEz2pv5EV4hWODdhoRSlcyc5f8ATi3GmvJtayfyRbra3hTioU4xhFbRikor0SMoNVaRXpkte1uwAEkQAAAAAAAAAAADHXrKEXKTwkBr8SvVSjnr+FFQvbtvMpPc9cU4i6s3J7dF4Ihb2vzaHn5svvPDbix+scta7ucs0p1T5VmaNW5SKoaNM7rpeAV6Q9e7RqVL3l3aS82icVFnjeeZmheJ7lZoRqzWYQqy/LTnJfRG3Dh949qFz/8AKp/glFEJmFkhcp+BsU66Kv8AdbuO9G4X/iq/4Er2pD38x/MnH9UPXTnErcqifgYLi6wQFHjUeso/NG5YUK17Lkt4OfRzelOPrLoNbd67eq/EntH5mSz4fcXHu06s15Rap/Gb0+pe+AdiqFviVXFWp4tdyL/0w/u8v0LQkloi+uD5Z7eRH2UGw7EVp/zpxpx/ph3pemdl9S3cL4LQtlilCKfWbWZv1m9SRwC6tIr0otktbsABNAAAAAAAAAAAAAAAD42AlJLVlS45xP2j5Y+6tvPzZscb4tzdyD7vV/1f8FerVDHny7/bDVhxa5lgryIy6mbFzXIu6qGWGyI01Lu4R44HwO44hUcKK7q9+pLSEPXxfkj1wrhFS+rxo09M6yl0hBbyf73aO2cI4ZStaUaNKOIxXxk+spPq2aMOL25npRmzevEdqxwf7N7Oik6ylXn1c24w+FNPb1bLNZ8HtqP8qhQh5xpwT+aWTeBsisR0xTaZ7kSABJEPjR9AGtPh9FvLpUm/Fwg388GeEUlhJJeC0R6AAAAAAAAAAAAAAAAAAAAAAAZWuOcX5s04PT8T8fJeR749xfenTflJ/wBkVidQyZs34w1YcX5S9VqhoXFY+16rNCrUMrXEMdeoRt1NyeFlttJJatt6JIz3NbCLN9m3Afaz+91F3IPFFP8AFPrP0Wy82/AnWntOoQyX9Y2tvY3s+rKglLWrPEqr8+kF5L9clgAPRrWKxqHnTMzO5AAdcAAAAAAAAAAAAAAAAAAAAAAAAAAAA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7504" y="-1304926"/>
            <a:ext cx="3048000" cy="2609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2583" name="AutoShape 7" descr="data:image/jpeg;base64,/9j/4AAQSkZJRgABAQAAAQABAAD/2wCEAAkGBhQSEBQUEhQVFRQVFBQUFRUUFBQVFBQUFBQVFBQUFBQXHCYeFxkjGRQUHy8gIycpLCwsFR4xNTAqNSYrLCkBCQoKDgwOGg8PFykcHBwsKSksLCksKSwpLCksLCwsLCwpLCkpLCkpKSkpLCksKSksKSwsKSwpLCwsKSwsLCksLP/AABEIALcBFAMBIgACEQEDEQH/xAAcAAABBQEBAQAAAAAAAAAAAAADAAECBAUGBwj/xAA+EAABAwIEAgYIBQIFBQAAAAABAAIRAyEEEjFBBVETImFxgZEGMlKhscHR8BQjQnLhkrIHFSQz8RY0Q2KT/8QAGAEAAwEBAAAAAAAAAAAAAAAAAQIDAAT/xAAjEQEBAAIDAQACAgMBAAAAAAAAAQIREiExAyJBUWETQoEy/9oADAMBAAIRAxEAPwD0PDYjIZC2KeLzs6usX2IXPhaXDMSGm42hHPH9mxp3WN7oNWmFaeQ51vJDdQJKkcHDcPdUNhDfaOnhzKtVeFhtgMxFySdu4LRr0LANIEbKhxt5YBBIkRP1Ty7pKxMXixNrdyovqZroWKBB18lOkydF16kjn3bTuYnwzBmnkrYwohBFAg9inyPpJzkF7lOq5CIRkC0NyEUV6EQn30VEhGwjgHAlBKiHQU0CuhMHRQLoWTTx7grdHFZteyAl1o3La0mzQiBqFUCBk1EhKm9SIWZGExCmk5bbAEJsiLCiWptl0EaagTCMVEppQsB6VIVEQ05UTTCO4Gqg4ShFsKbgmbRJRgGLUItR7Dt7tPNDe+do7lmBLklIhOj0PbchO18FMEiFyrCMrEGRqug4c10S8ASBA38eSrcHwGUZ3C50B2HPvK0mOm6hlZs03pn8TokHOHR2LBxtR7hDj1Zlb2P4yxojdYb3B7SZDSDpzlDHob4xKzQDzTUKkK1UDbyIvqPogVKfs37vouvHKa058p3tZw+IdmA2JhWK1lm0n3GxG4W5isOcsnkk+kksPhuxlvCFKK9QeU8JURRnQo9HAHKZ8PqFWp1IcCVrU6ocLaIZTQ43bIqYYiexRr4UiDzC2HIFShOq0o6ZQbCs4SA6dkquHg2Sp4ZPvZWrTeIUahBVakIU3PS8TcjwkHoZqJZ0/EvIXpFMvVd1RRDytwDmOU8oOdQfUW4UecGcoBqiyoTpdSsNT4D6rWWNLKYvTObzt98knVeVvj5oZWYjUA0E9p+iG95O6TlArMYuUTVTOQagTQBSUlXFSEkwOlmEi9MVEhQ1D7a/Bsddwe79IiVoMxwgk2aLarl8q3eD4EFge+SZ6okwAOzvlQ+mEnauOX8qHFKTXHM33rJrMMrV4njvzC0xlBsBt5aqlxfGh7wW6QLfFDHGtlYotMTYGfd2hCLCjtdKsspywyN7J70X1Vw1Jz3NaBLibbHzXafhc9JrahBcPWgjXt7Vxr6b2EESDsRI8ij8KFXpQRz6znSQJmSee6Gf5T0ceqPxThpbeIGyzRyK6TizpZEXHwXPAGbI/PK3EM5qglqt4IEN8VB2GMo7XRAT3LosiQqJnFRqU7zsmzo49hbpOVE9ybMmNYBN4G9mc8BN0gQatWVCEdhpZsnyqsx8I7aqbkGksiSYmVArcm0dyQA5SfckQnDEbnrwJhv0pJ7uSd4TqLnKdytUk0EHbJEodRQ6VN6AjkMlLMoOcgJiUJ4UnOUSU0oBFxSSLkk2w06voUuiRZTSuTlVuMCyLoTi5aCwG3IGBzELBJXR4Ino259SPdt7oU8+zTpzHHqYDiWkEuJOkmDf6rFHauj49XbsLz3R4eKwy2U+Fui5SbRaQFqcMIMA6ExMSVmU6EmAtThp6J4dY338kc9WNj63Tgwxpa4ZmnY6C+yzqpAAAERpC3Kjsw2P8ifgQsHiFMtN9Sued1UKqSWzsqTacSpGqdJRM2yrjNEyuwHORqVGRdMKUq0ymn2TQJojko9EOQVnKhu1TTItxAcwcghGkOQVt7QhFqGxkCbRHIKXQjkFMBLMENjoI4dvJDdhgrQgpFiaZBpTewjtQ23V7KhPoxcbo8g0GxqnCm1qYtS7PoMoT0dzUFwRhVd4QoVlzLIBTyl0g4oTnJVHILnp4CRchueol6E9yIHLkkAvSRZ3iUqOdNnXLxq3KCMbJA5kDsvZbXEsYWNDWiXR3RtIWZw4jNJElokAXk8/DVHx5l7XNAJB6wGsi5lSy90edsDEVHCZPPXXl9VWar3FKLj1yZmf5HvVKhSJMfcK2Nlm0rLtdwdI5b76I+VJpgWTF6W7N06LhzfyWRAsfG5WbxGlfPIIFtd+1amHAZSAOoG9zJEkBc7j8S4yCbTKh++lP0rVKkv7kZrSO1VsOL9yuNViJkqBrQnc5VKr5csC305Vc1SSiYei52tlcGAAuUN6Nrahnd9hLOfsK8GwpQtsNKdIEnbyRnUFY/DABCdVixS7ptQBtKCiOalVdZKkZCMrWI9GnNCRCtNwyIKBR5NpSfh4FkCpTK0cqFVZZCZDYzHtQaghWa5Vc1Z1VYnQXOQKhRT2oNZtk8KqPKA8or0FyYiBchOcpuUS2U22BJSUjTSR22ndJJ4ShR2IuFxOR0xNiPNblWk1tNxPseN9ffCwKTJcBzI+K2eJVzkdyuL630gclD6a3FsN6cviMY6oQwnqzpsLouHwwZMGULC05JJGlgVZhUk0S0iFEqRUSE2yN3g5zUznuAYHdr46rG4vXb0kNFgO2SVrUaX+nEGARLj2zB+GywOIth7h273PuXPP/VX/ANU8AJkq4GoGGR5VU9mLUOhSBffmiygNa4vhtyhfBnrY6QA2Q69We5Bo4Z5MHmrNTAQpdRX1UcZTAlGqUYKZputttC07jtVfE0pVimfNRqLStYrUMJOqvYbCBqBg6ovOy1adO10LR0A5ig99kZ7gFTqu1hZlGrWhVX4pLEOVZwVIS0qlRAcVOQhuKpCIPegvqKbyq1VypCVB6rvRSVAhEACnKI5ijlR2KMpJEJLA7VJOko7Po9N0EHkQfJXOMY60NIJdYAR8FSK4mhTy49kSOv2aGZ23k+aSyZWKYyzG12NGnAAU4Ukim2npAhRLURNC220vtxH+m7ZLB3WKyK7ZeBIOUXI56x2q9UxEUCOThHcb/FVKDOr3381Oe098ToNuUeFCi25RYT7JpCFd4RSBLjvKrU6UkDmtvD0WsFh/KnnetKYT9hOEFTe6QnqiUA2U5VEYBmVCrh2gIoPNKqQsym1u6Z4Om50U3uhD6TrA6CUxVnC4DLcm/JXTVgKTbiVVrhJO6ZIgHdVq4AlQFWFWr1bFUkLaza7rqu9ylUchOeqyJ1GUMlSfogAymBGo5AqI1VyqPcnhKkEToEKi0yFcJWrSANpJFimSoErbNpDKknlJbYOpzJZlCU0qRxmvuFzj67TjhBB640lby5dmGIxzSYs/t7UP9jzXGuulNKhKaUSJynQ5SlBnOel7HS2J05W3XQ4P/aZOuRn9oWP6TYxoDWkGZnaFsYU9Rn7W/wBoQnimf66/UWKRujKqHQj5kCDUKJcertuthjDuboPDqfVHmrbgpZXak6ArOgSqWIeVbxdW0Ki2vzC0g7DfiXAaHyQunKumvJmFKqA4aQiCnSu9sq9TpZ3aWBWeXQe5bOCqS2Y7ELB2lVoW5LJxOJIMbLUxeIgLExL8ybGFqL6qhUHVPcoNMKviMQBZU0TatUCACCSoVKs6KAbB1VClWKnRFkF7lYa05QVr40VazVWi6tV3KsRumlLRaYuilVWOMq8LjRatKAQhuCsOagliA7BKSmaaSLOmhJDzp86gqmTAnlfyuuXw+NL8a2wEuPwK6Zpmx0NvNYNHBtbiwQNHGLnkVpex64/9dFCiQmzpZ1tl0fKlCjnTZ1ttpm+kOBa5jXHNMkWmIHgtLDt6jf2t+AWL6RUXuDSJjvtK2cO7qN/a34BCeHznnf6ghCdriE2dMXrEb/Bx1J5nf5I+IJCzuEcQEZD2x9FfrvBCjbqqSKrW5nQbDmrTqLWgEAW33Quly053Cy8TxomyM7a9L1TEi9kAVlkOxc7phiO1Pou27hMLndNoBE9q2QICxeBYyQW7gz5rQr8RY2Ze0RzcB8VO3sbKr4511l4zK3fVVuKcdpOcYq0v/oz6rJrY8PkNcHftII9ythC5Vbq44aBUahJKhT9YT9lWDbZU88T9CpiEKq9GqOVR7k8CrvD8J0gPZurFenlAHJaXAcHFGTN7wfIe5RxVQXBC57nvJaYaxc5WuYUa4hTxLgHEnTdZmJ47TO5/pK6JLUbZGjhGzfZWis7hvFKT4a09YiYgjTW6vkrXcoTsxUCpEqBKGxRKSYlJbbabWZPKFKUqWlE6roaY1grmOFvccWJJ1dqT7JXTNKw8D/3P9XwK09Py/HWm8+uBqR5obsYwfrb/AFBUKmHDnOJA11IE8h8EDE02FjgMoI7I37RfwXP/AJpvUm1P8PW7WvTxLXCQ4HuIt3orTOl+5cY+mwQCcxnTQHn2oor9UNHVBOjbDTf3LoQdniWN6GX/AKTAjdztEEPsI5Bcs6s9rGsJMS4xJTMxlQGA90AWvohOhvbqsyYuXOt4lV9rlsL+5T/zep2HW0cvFbcDVbwqRoqHHaZyXJm25VJvGH8mmdNR81t+kjYbprClnfymlMZ+NcGc0+sfMrsOGj8mnNzlBve5ErmHC5XS8OfNJnYI8rLpy7c8WCwI+HcwA52udyyxbnqQgSrOC/V3fNR+nWO1cO7pn1/SNtJ3Up1GnS+U/NXGVhXoCqRBcXa62Jb8lg8XZ1lvcOZlwdOZ0eYH/s50fFR+vWEs92r898rHE8Xpdcrpf8PqQ6OqCJmozabZf+VzWKwnR9WSbnURvyk/FH4NJFQAkeqdSOY5rsvfzc06zeicQpU6bSA0DfRcjjuIua4iBY81ksaekbJPrt3PtBanEqNyfvRS1wPcuTOrcXdyHmVt8NyuptcRDnCZ1C5iuxdFwo/kU/2x5EhXviU9dXgcWMl4tbsWZxPiLLw5vmFkY3ClzcwJEWXM4toLiHNntFj/ACoYfOXK9rZZ2YtviDXPbLbzMxy0+qwquAPu+wul4YwDDMyw7qmxsfWKwcfmzGZF9FfHKzKxLLHeOzcDw+XENNtHf2ldMSuZ4PUPTtk+1/aV0hcm+l7LhNQxKiUiVAuUzknUMySzNWg/M2QQQZu0yNYsd0m1mkSHCJiZGs5Y87d68GpcZxDcoFeo0UxDA1xAbroBb9TvNQp1cpzGs4mQYYTMgyMzjoUeP9tb/T35lduuZupGo1FiO8clmYegQ8vJAvpqTMiIGmi8XqcVeBDHFmps4l3WiTmN7wJ7gg0MW4G1RwJ1IcZiZSZfO3ymxzk9j6ApuEWv2m65XH4tv4ghzxJc4AEi5DjIC8xZxJ4ADatSBdoD3QL5rCfaJKruqZj6zi4nNMyZOp75Uvl8OFvav0+3KTp6mSC9kEEQdDOoBHuR3Uzmbyv7x/C8swXEX0nSx7hBBI2OXmFdxXpNWeHNdUID3BxixFohp2Gluzvm/FHk9KdUH6nABoJk7TzOw0VD/OaLXOzVGAAtZr+ogeYuLrzXE4t9RxLqjnEi8k3uPoFXFAHcrcIHK/qPS8L6S4YvLelbJcQJkDTckQFZo8UovblZVYXxmjNeNZ8l5S2i3WfipdAAJnwRuMCZZPZuGtFTEUaYcDLrgEEw2Cbdy3/SfHMymajIaY9ZtiNQb620Xz9RrGmczHlpykS0kGHtLXCeRaSPFQyAjU6e9Svx3lLvxSfWyWaepis09YOBEB0gjQiZPKy6DgddrqYAIN3RBFxYkjnqvC6dKJ6xE9/LdFpucCIqOETEOiJ1jvKtZEpv+H0BlU6ZgHtXz/T4hWbpVqC+az3C4kB2utyk/iVckHpqkgkgmo6RIgkGZkiyTL58prZsc+N3p7FxTVdTUo5KDW+yxo8Yj4r51fxauYzVnmCHCXusYiZ7lcqelmMII/E1SHNa0y86NED3eaTL48tTfh8frrd09J4w3rFB4LVy1SPaaR4+sP7SvMWccxIAAqugCBLpEcoOyPT9JMS0tOcdUtIsP0mQDGo5q8xkx47RuV5ben1TDp5GfIyuy4jwxppAxeAZ8F8/1PS3Fn/ybuMw39RmO4bDZa2J/wAU+IVPWqgCQYaymAI2007CofT55Za1fFcPpjN7dpjsNlJC0uBOmlHsuI8D1vmV5JhvSbEU4h+ZsuMOuLwSZ11V7D+nuKZOQ0xmiZaDpI59qtrrSW+9vXaj/wAtw7VyfEW9ZcO703xvW/N9Y3ADI0iRa3gqtXj+JcSXVSCcvIAxygW+aTDDjlafLLlNR6xwZ2bD/tLh78w+KpY6qdDccivOcP6W4um14ZUMPs4Q2P3NkWOqc+lOJIaDUFoF2t0iJJi5TcfyuQ8vxmLu8EW9Kwzl6wsbi9tfFdNUpEfdl44/0hrA5g++nqiBG4Gx1V3/AK8xgAHSgGCJyNkyZJO08k2V2WSx6iQhNeHCWkEcwQRy1C8yr+l9eoC19RzQZk0wB6xBuPDnzQcH6UYjDNDKT2PYQIDmmGwSTAEQTJnuCXRtPUikvMmf4g4sT/tuvMlkeFjokjoHMOPWPePiEEtnxSSRAYm/cEMP9b75JJIgcP0T0axBCSSwRJtXXu+aE+qYCSSwjUqxv98k1GpA8/cCfkkksyLqnV8R809SsY8/mnSRYF7/AIj5pxVMJklgTZUMpNqmSkkgJjUIJBSbVTJIsbpTKIXRry+7pJIUoQrlG6abJJLCHUqaDlKYOE+CSSzCOr2QKjpKSSwkw9qLXrkwZ+xomSWY9Oud9lN2JKSSzBdKbobq7p1SSWY/4x3NR/Eu5lMklMcYo80kklm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" name="Picture 2" descr="C:\Users\Pawel\Desktop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8640"/>
            <a:ext cx="960107" cy="720080"/>
          </a:xfrm>
          <a:prstGeom prst="rect">
            <a:avLst/>
          </a:prstGeom>
          <a:noFill/>
        </p:spPr>
      </p:pic>
      <p:pic>
        <p:nvPicPr>
          <p:cNvPr id="1030" name="Picture 6" descr="C:\Users\Pawel\Desktop\beznazwy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166639" cy="873817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809226" y="436602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WNIOSKI:</a:t>
            </a:r>
            <a:endParaRPr lang="en-GB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838453"/>
            <a:ext cx="7776864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Ze względu na status materialny polskich seniorów najważniejszym miejscem zamieszkania w czasie krótkookresowych podróży krajowych jest mieszkanie u rodziny.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Seniorzy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najczęściej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wyjeżdżają w miesiącach letnich od maja do sierpnia (powyżej 12% w każdym miesiącu) w kwietniu i wrześniu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wyjeżdża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około 10 % emerytów. Miesiące wiosenne, jesienne i zimowe nie są zbyt atrakcyjne dla seniorów za wyjątkiem grudnia kiedy to odbywają podróże świąteczne do rodziny.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Ze względu na stan zdrowia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seniorzy podróże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odbywają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niewielkie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odległości. 76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% wyjeżdżało na odległość do 200 km, przy czym 34% tylko do 50 km. Powyżej 500 km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udawało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się tylko 4,5%. Wyjeżdżający seniorzy w 90% nie korzystali z rezerwacji, a ich wyjazd był samodzielny. Samodzielnie u usługodawcy zarezerwowało wypoczynek 5% seniorów, a z organizacji skorzystało około 4%. </a:t>
            </a:r>
          </a:p>
          <a:p>
            <a:r>
              <a:rPr lang="pl-PL" sz="1600" dirty="0"/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155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6"/>
          <p:cNvSpPr>
            <a:spLocks noChangeArrowheads="1"/>
          </p:cNvSpPr>
          <p:nvPr/>
        </p:nvSpPr>
        <p:spPr bwMode="auto">
          <a:xfrm>
            <a:off x="1946275" y="2079625"/>
            <a:ext cx="3365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199" name="Rectangle 37"/>
          <p:cNvSpPr>
            <a:spLocks noChangeArrowheads="1"/>
          </p:cNvSpPr>
          <p:nvPr/>
        </p:nvSpPr>
        <p:spPr bwMode="auto">
          <a:xfrm>
            <a:off x="1946275" y="2921000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1946275" y="3724275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1" name="Symbol zastępczy stopki 8"/>
          <p:cNvSpPr txBox="1">
            <a:spLocks noGrp="1"/>
          </p:cNvSpPr>
          <p:nvPr/>
        </p:nvSpPr>
        <p:spPr bwMode="auto">
          <a:xfrm>
            <a:off x="2843213" y="2349500"/>
            <a:ext cx="475297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l-PL" altLang="pl-PL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202" name="Prostokąt 1"/>
          <p:cNvSpPr>
            <a:spLocks noChangeArrowheads="1"/>
          </p:cNvSpPr>
          <p:nvPr/>
        </p:nvSpPr>
        <p:spPr bwMode="auto">
          <a:xfrm>
            <a:off x="1763688" y="3140968"/>
            <a:ext cx="640871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 </a:t>
            </a:r>
            <a:endParaRPr 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</p:txBody>
      </p:sp>
      <p:sp>
        <p:nvSpPr>
          <p:cNvPr id="8203" name="Prostokąt 2"/>
          <p:cNvSpPr>
            <a:spLocks noChangeArrowheads="1"/>
          </p:cNvSpPr>
          <p:nvPr/>
        </p:nvSpPr>
        <p:spPr bwMode="auto">
          <a:xfrm>
            <a:off x="1979712" y="1340768"/>
            <a:ext cx="79208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b="1" i="1" dirty="0"/>
              <a:t> </a:t>
            </a:r>
            <a:endParaRPr lang="pl-PL" sz="3200" dirty="0"/>
          </a:p>
        </p:txBody>
      </p:sp>
      <p:sp>
        <p:nvSpPr>
          <p:cNvPr id="152578" name="AutoShape 2" descr="data:image/jpeg;base64,/9j/4AAQSkZJRgABAQAAAQABAAD/2wCEAAkGBxEQEhUSERQQFRQXEhUVFBUXFBAVExQVFhQWGRUUFBQYHCggGholGxQXITMhJSkrLi4uGB8/ODMsNygtLiwBCgoKDg0OGxAQGy0kICQrLCw0LC8sLC0sNCwsLCwsLDQsNC0sLCwsLCwsLCwsLCwsNCwsLCwsLCwsLCwsLCwsLP/AABEIANAA8wMBIgACEQEDEQH/xAAbAAEAAgMBAQAAAAAAAAAAAAAABQYDBAcCAf/EADsQAAIBAwIDBQUGBQMFAAAAAAABAgMEESExBRJBBiJRYXETMoGRoQcUQnKx8CMzUsHRYqLhU1SDkpP/xAAZAQEAAwEBAAAAAAAAAAAAAAAAAgMEAQX/xAAoEQEAAgICAgEDAwUAAAAAAAAAAQIDESExBBJRE0FCBSJhFTJxobH/2gAMAwEAAhEDEQA/AO4gAAAAAAAAAAAAAAAAAAAAAAAAAAAAAAAAAAAAAAAAAAAAAAAAAAAAAAAAAAAAAAAAAAAAAAAAAAAAAAAAAAAAAAAAAAAAAAAAAAAAAAAAAAAAAAAAAAAAAAAAAAAAAAAAAAAAAAAAAAAAAAAAAAAAAAAAAADFdXEKUJVKkoxhGLlKTeEkt22cb7X9p7niFWNGjX+70/aJO2yqdxXXNLlnzPmU6bUeZrHKk8PLzjk2iHYjbslG4hPPJKMsPEsSTw/B42Mpxf7NXOlfxhTjCi55+80o8uJclOXNNxU91NxXMotd54xk7QcraLRuCY0AAk4AAAAAAAAAAAAAAAAAAAAAAAAAxVq6jvv0XVkdXr3M/wCXBRXqnL66ELXiHJnSWPhU7+hXX8yc9enN/ZMhrq1nHXvrOzy1n0Znt5WvxVWza+zowOWrilzRfdrVF5OXNH65RL8O7czjpcQUo9alPp+ZbfVegp5dJ74Rr5NZ4nhewadneUrmCnSnzRb3i8NPwkunoyO43xyVpJJwlOMot8/dShPKUYz/ADZ0/KzT7RrbRHPSj/anxz2tWNnmsqMHms6UI1Juq1/DxBtZjB4eOra/paKVT4Eri2jKHt5un/DcK06fMq85LllJ08uFPlT0zq5dMZd64bauNenVk081Mzm3iFX21Oo+d9FhpLHi5+KxBcTtqdvUdGhTjCEauXUjXlNVuaHMkny92UZU+VReUl6mW+XfML6050sP2U2zVe49o4+0p0aMZRjOtJRlVc3U0muXLdJLuv8AD8X0w5f2QvlQv40/aKaq0lzyVWHsnVnJvnjHOOebilhbYed0dQL8Mx6RpXf+7kABagAAAAAAAAAAAAAAAAAAAAABp8QvfZRzu9PSKzrJmW+uY0qcqks4im3jd46IqNjdVbxSqtLEZrkjo1nTR56JPfz8ijNl9f2x3Ku99cR2kbqm51IpOT5kpa+f7+BYI6JLy+JWuH3nf55a76evgTNvWzq9yvDaOZ+XKTDBeUeZtsjanD51c42Xi9PRE5c1E0a1StGMY8uWnNZxnLeP84F6VmeS1YlT7nh9WLnDklmUMLCTfvJ6eWjTwb/COG+wi4yTzPDknqspapeXUsHLhuWEm8ZNO4Zn+nFeVX04idoe3s4W81K3cqUk1lKUnCa6xlBtpp+WGvInbihbXlKUasW8xanq1NPphrHqvQhrmIsLr2c1PfGkl4rqdx5fSdT0lS3pP8MVfsjKjDmjz1Y5cpRUnGrDNSU04NYUkud5i8bLGxGX/Abi79nVtp06vLzU6izCnVXNJPmUopRyuVp6Remqk0dMpyUkmtU0mn5M+QoxTbSinL3mkk3jbL6mucFZ/wANdckxO1E7K9k6qu3c3FOlCNKU6dvTcIuUY9JwnF4cW3J6rPu7YL+MAtrWKxqEZnYACTgAAAAAAAAAAAAAAAAAAAAAjeJ1tVH4v9F/ciZV42tOKUcrOG/dWXvKWEZOKXahOpKTSjHdvTCitTndfjE683OT32jl4SWyx8f1PNzZdWmWTNlis/ytlG4XM8YxzPGNsZ6eRKUbsplteYN+nflFcmldci3291zvk01T/f0Np04LGEsrbq/qQfCrzmpP2cXKpzNJ8uiytMy6EZecSq2so+11ekl3m2+9iWvg4rGPQ0/V1G5XfUiI3KzV7iKai2svGF11zjT4M0alzFycE05JJtdUns38ivwvbW7qfxJSVZvEOVzjhRk3CUWtE8PXL6M3rmnJV41I45XTcKurzmOtOWOr95fHyK7ZNue++Wa4ZqJa5/fxMtWRiKJlGVp7M3PNTcH+B/7Xt+jJgo/Zi+kr2VF4SdDnW/e7y1z/AKeWX/ui8I9Tx53jhpxzuoD5k+l6YAAAAAAAAAAAAAAAAAAAAA+H0xXNLni45aymsrdPo0UK27SXDX8zvaLaLTW3gZ8/k1w69o7V3yRTtV+2l3c/ebmjOTdOU26UW4x92cZZj46cy18euCu0blxeHlNbprDXqmTvayc7mtCNWUVOcoclVQw+VrllB8vwZG8a7MV6CdWEnWWddG6iXi/H4HmzMXncfd5WWtptNo5ZKN6blrcucowjvKSivVvCKlTujd4dxFU6tOcsuMakZNLfCkm8eeCPorrf5dqsKKo01TTbxnL8W3ls83cIVFicVJZT16NbNeBr0buM4qcHmMkmn4prQ+TrF83409TcaavEIU6fNXjSpuce9KSguflXvYaWc8uTDfVKvdlS5X0lGTwpJ47yaWcr+5luLhJNvGOvh8Sndp72taW6hTlGEHiEJZbrNNN4SwlFRWmdXjwK9xM6hVa2krwntHSuak6SThODxhuL5sNqXI09cNEjC6puo6SknUjFSlHqlLZs5l2Oo1ncwqU45jBvnk9I4aaaz1eu36FtsOB+zrSr89SVSTk3JtqOHusLdY8c7Ihea17Qredcprslfwr8SUoZ5KdvUi5PSLbcG8Pyyty+XPHKEPxqX5e99Voc4o2UIScsJKUm3tq3q2/PJllXfLyx1lrt0Wd8Ha+balfWkJ1zTWNLvwbi/wB6rT5U1CnBb7uU3u/hF/MnSl/Z9PvV46ru0nr61U2XQ9PxbTbHFp7nbVimbV3IADQsAAAAAAAAAAAAAAAAADxUqKKywPRzG7tfZ1J0u73JNLOjXg1jywXu44p/SvizRd1q5Yjl7vCy/iYfKpXNERvpzJ483hQuI0pL2dXlc5Up8+i96OO8kuj2x5peJN0aynFSi8prKf72LH9+l4mOpe53w/VJmevjxWNe3+kY8OY+7mvHOxntpyq0Z8spNycJLuuT/pkvd+TKBKbTw908P1R36pXpyynGDT37qIeXZ7h3/a2/wjj6JlkY/mVGT9OmZ4co4VO4rSVClUqJPOVzzUIx/FKSTxj9TpHDOH1oU1T9pVnh+88vZLTPSOmxLW9G3ts+wpUqed+WKTePFmGvxVt4yV3xe3G9LsX6bMd2YKtrUkuVRwt3s/hjJWbns7cXlzKVzzqhTSUEtObTaONvN7vRelmt7xc+vg8epJRvnjKyvkcjx4rXdZX/ANOr8yj6FlGlBRhGMYpaRSSj6YPMViPTV42xtrqiVr0edcyxFShFvm0jl74/wj5yUIpJ99p5y9I5293rv1MkePeZn/rJHi3m2oRXJOpLkgnKWjeNo+MpeG5vw4RCHvzWd2o6yz+d/wDJ8vOKqMcRxFZzhYS+SIW649FdcvwW5op49I75bcP6fWOb8rHw++p2spOmm3JRUuZ50jnGPD3mTtDtJScU2pJ7Nb/U5jRv6lR5aws6Z/wSXDaNWs+WjGVR9Wvdj6yeiNmO81j1q2T4+KI+HULS7hVjzQeV18U/BmchOzfCJ26k6kk5SxmKzhYzu3u9SbNlZmY5YLxEW46AASRAAAAAAAAAAAANDid+qawvef08zlrRWNy7ETM6hku76MNN3+hA33E+Z5+RH3d71bIW5vjBkzTZrx4ohLVeIGN35X3dZZnhVK9yu9YSs79mvUvX1yYadRGK4qo5siHt3b8THO7fiQ9atXm8Uo4Wfelqn44SPMeE15vMqsseCwl9ETd1CVldZ6mpVuEtnkz06NWCUFybPMuWLl8z0uE82s3nXbp8juoSjTUdz1TWm2uufQ3LeVWe+i88vPwM9OzhHZIyynGK1Obnp32iOn2vWeMSlJv49DRuOJ+ZhurlzeIL1fQ1FRUX3szl0S6vyR3UobepSnV2zjxefoZ7Thrk1CEXOb2SWX6vwXmy0cD7KVqyUq+aUOkFj2jXn0j+pdOH8NpW8eWlBRXV7yf5pPVltMEz2pv5EV4hWODdhoRSlcyc5f8ATi3GmvJtayfyRbra3hTioU4xhFbRikor0SMoNVaRXpkte1uwAEkQAAAAAAAAAAADHXrKEXKTwkBr8SvVSjnr+FFQvbtvMpPc9cU4i6s3J7dF4Ihb2vzaHn5svvPDbix+scta7ucs0p1T5VmaNW5SKoaNM7rpeAV6Q9e7RqVL3l3aS82icVFnjeeZmheJ7lZoRqzWYQqy/LTnJfRG3Dh949qFz/8AKp/glFEJmFkhcp+BsU66Kv8AdbuO9G4X/iq/4Er2pD38x/MnH9UPXTnErcqifgYLi6wQFHjUeso/NG5YUK17Lkt4OfRzelOPrLoNbd67eq/EntH5mSz4fcXHu06s15Rap/Gb0+pe+AdiqFviVXFWp4tdyL/0w/u8v0LQkloi+uD5Z7eRH2UGw7EVp/zpxpx/ph3pemdl9S3cL4LQtlilCKfWbWZv1m9SRwC6tIr0otktbsABNAAAAAAAAAAAAAAAD42AlJLVlS45xP2j5Y+6tvPzZscb4tzdyD7vV/1f8FerVDHny7/bDVhxa5lgryIy6mbFzXIu6qGWGyI01Lu4R44HwO44hUcKK7q9+pLSEPXxfkj1wrhFS+rxo09M6yl0hBbyf73aO2cI4ZStaUaNKOIxXxk+spPq2aMOL25npRmzevEdqxwf7N7Oik6ylXn1c24w+FNPb1bLNZ8HtqP8qhQh5xpwT+aWTeBsisR0xTaZ7kSABJEPjR9AGtPh9FvLpUm/Fwg388GeEUlhJJeC0R6AAAAAAAAAAAAAAAAAAAAAAAZWuOcX5s04PT8T8fJeR749xfenTflJ/wBkVidQyZs34w1YcX5S9VqhoXFY+16rNCrUMrXEMdeoRt1NyeFlttJJatt6JIz3NbCLN9m3Afaz+91F3IPFFP8AFPrP0Wy82/AnWntOoQyX9Y2tvY3s+rKglLWrPEqr8+kF5L9clgAPRrWKxqHnTMzO5AAdcAAAAAAAAAAAAAAAAAAAAAAAAAAAA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7504" y="-1304926"/>
            <a:ext cx="3048000" cy="2609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2583" name="AutoShape 7" descr="data:image/jpeg;base64,/9j/4AAQSkZJRgABAQAAAQABAAD/2wCEAAkGBhQSEBQUEhQVFRQVFBQUFRUUFBQVFBQUFBQVFBQUFBQXHCYeFxkjGRQUHy8gIycpLCwsFR4xNTAqNSYrLCkBCQoKDgwOGg8PFykcHBwsKSksLCksKSwpLCksLCwsLCwpLCkpLCkpKSkpLCksKSksKSwsKSwpLCwsKSwsLCksLP/AABEIALcBFAMBIgACEQEDEQH/xAAcAAABBQEBAQAAAAAAAAAAAAADAAECBAUGBwj/xAA+EAABAwIEAgYIBQIFBQAAAAABAAIRAyEEEjFBBVETImFxgZEGMlKhscHR8BQjQnLhkrIHFSQz8RY0Q2KT/8QAGAEAAwEBAAAAAAAAAAAAAAAAAQIDAAT/xAAjEQEBAAIDAQACAgMBAAAAAAAAAQIREiExAyJBUWETQoEy/9oADAMBAAIRAxEAPwD0PDYjIZC2KeLzs6usX2IXPhaXDMSGm42hHPH9mxp3WN7oNWmFaeQ51vJDdQJKkcHDcPdUNhDfaOnhzKtVeFhtgMxFySdu4LRr0LANIEbKhxt5YBBIkRP1Ty7pKxMXixNrdyovqZroWKBB18lOkydF16kjn3bTuYnwzBmnkrYwohBFAg9inyPpJzkF7lOq5CIRkC0NyEUV6EQn30VEhGwjgHAlBKiHQU0CuhMHRQLoWTTx7grdHFZteyAl1o3La0mzQiBqFUCBk1EhKm9SIWZGExCmk5bbAEJsiLCiWptl0EaagTCMVEppQsB6VIVEQ05UTTCO4Gqg4ShFsKbgmbRJRgGLUItR7Dt7tPNDe+do7lmBLklIhOj0PbchO18FMEiFyrCMrEGRqug4c10S8ASBA38eSrcHwGUZ3C50B2HPvK0mOm6hlZs03pn8TokHOHR2LBxtR7hDj1Zlb2P4yxojdYb3B7SZDSDpzlDHob4xKzQDzTUKkK1UDbyIvqPogVKfs37vouvHKa058p3tZw+IdmA2JhWK1lm0n3GxG4W5isOcsnkk+kksPhuxlvCFKK9QeU8JURRnQo9HAHKZ8PqFWp1IcCVrU6ocLaIZTQ43bIqYYiexRr4UiDzC2HIFShOq0o6ZQbCs4SA6dkquHg2Sp4ZPvZWrTeIUahBVakIU3PS8TcjwkHoZqJZ0/EvIXpFMvVd1RRDytwDmOU8oOdQfUW4UecGcoBqiyoTpdSsNT4D6rWWNLKYvTObzt98knVeVvj5oZWYjUA0E9p+iG95O6TlArMYuUTVTOQagTQBSUlXFSEkwOlmEi9MVEhQ1D7a/Bsddwe79IiVoMxwgk2aLarl8q3eD4EFge+SZ6okwAOzvlQ+mEnauOX8qHFKTXHM33rJrMMrV4njvzC0xlBsBt5aqlxfGh7wW6QLfFDHGtlYotMTYGfd2hCLCjtdKsspywyN7J70X1Vw1Jz3NaBLibbHzXafhc9JrahBcPWgjXt7Vxr6b2EESDsRI8ij8KFXpQRz6znSQJmSee6Gf5T0ceqPxThpbeIGyzRyK6TizpZEXHwXPAGbI/PK3EM5qglqt4IEN8VB2GMo7XRAT3LosiQqJnFRqU7zsmzo49hbpOVE9ybMmNYBN4G9mc8BN0gQatWVCEdhpZsnyqsx8I7aqbkGksiSYmVArcm0dyQA5SfckQnDEbnrwJhv0pJ7uSd4TqLnKdytUk0EHbJEodRQ6VN6AjkMlLMoOcgJiUJ4UnOUSU0oBFxSSLkk2w06voUuiRZTSuTlVuMCyLoTi5aCwG3IGBzELBJXR4Ino259SPdt7oU8+zTpzHHqYDiWkEuJOkmDf6rFHauj49XbsLz3R4eKwy2U+Fui5SbRaQFqcMIMA6ExMSVmU6EmAtThp6J4dY338kc9WNj63Tgwxpa4ZmnY6C+yzqpAAAERpC3Kjsw2P8ifgQsHiFMtN9Sued1UKqSWzsqTacSpGqdJRM2yrjNEyuwHORqVGRdMKUq0ymn2TQJojko9EOQVnKhu1TTItxAcwcghGkOQVt7QhFqGxkCbRHIKXQjkFMBLMENjoI4dvJDdhgrQgpFiaZBpTewjtQ23V7KhPoxcbo8g0GxqnCm1qYtS7PoMoT0dzUFwRhVd4QoVlzLIBTyl0g4oTnJVHILnp4CRchueol6E9yIHLkkAvSRZ3iUqOdNnXLxq3KCMbJA5kDsvZbXEsYWNDWiXR3RtIWZw4jNJElokAXk8/DVHx5l7XNAJB6wGsi5lSy90edsDEVHCZPPXXl9VWar3FKLj1yZmf5HvVKhSJMfcK2Nlm0rLtdwdI5b76I+VJpgWTF6W7N06LhzfyWRAsfG5WbxGlfPIIFtd+1amHAZSAOoG9zJEkBc7j8S4yCbTKh++lP0rVKkv7kZrSO1VsOL9yuNViJkqBrQnc5VKr5csC305Vc1SSiYei52tlcGAAuUN6Nrahnd9hLOfsK8GwpQtsNKdIEnbyRnUFY/DABCdVixS7ptQBtKCiOalVdZKkZCMrWI9GnNCRCtNwyIKBR5NpSfh4FkCpTK0cqFVZZCZDYzHtQaghWa5Vc1Z1VYnQXOQKhRT2oNZtk8KqPKA8or0FyYiBchOcpuUS2U22BJSUjTSR22ndJJ4ShR2IuFxOR0xNiPNblWk1tNxPseN9ffCwKTJcBzI+K2eJVzkdyuL630gclD6a3FsN6cviMY6oQwnqzpsLouHwwZMGULC05JJGlgVZhUk0S0iFEqRUSE2yN3g5zUznuAYHdr46rG4vXb0kNFgO2SVrUaX+nEGARLj2zB+GywOIth7h273PuXPP/VX/ANU8AJkq4GoGGR5VU9mLUOhSBffmiygNa4vhtyhfBnrY6QA2Q69We5Bo4Z5MHmrNTAQpdRX1UcZTAlGqUYKZputttC07jtVfE0pVimfNRqLStYrUMJOqvYbCBqBg6ovOy1adO10LR0A5ig99kZ7gFTqu1hZlGrWhVX4pLEOVZwVIS0qlRAcVOQhuKpCIPegvqKbyq1VypCVB6rvRSVAhEACnKI5ijlR2KMpJEJLA7VJOko7Po9N0EHkQfJXOMY60NIJdYAR8FSK4mhTy49kSOv2aGZ23k+aSyZWKYyzG12NGnAAU4Ukim2npAhRLURNC220vtxH+m7ZLB3WKyK7ZeBIOUXI56x2q9UxEUCOThHcb/FVKDOr3381Oe098ToNuUeFCi25RYT7JpCFd4RSBLjvKrU6UkDmtvD0WsFh/KnnetKYT9hOEFTe6QnqiUA2U5VEYBmVCrh2gIoPNKqQsym1u6Z4Om50U3uhD6TrA6CUxVnC4DLcm/JXTVgKTbiVVrhJO6ZIgHdVq4AlQFWFWr1bFUkLaza7rqu9ylUchOeqyJ1GUMlSfogAymBGo5AqI1VyqPcnhKkEToEKi0yFcJWrSANpJFimSoErbNpDKknlJbYOpzJZlCU0qRxmvuFzj67TjhBB640lby5dmGIxzSYs/t7UP9jzXGuulNKhKaUSJynQ5SlBnOel7HS2J05W3XQ4P/aZOuRn9oWP6TYxoDWkGZnaFsYU9Rn7W/wBoQnimf66/UWKRujKqHQj5kCDUKJcertuthjDuboPDqfVHmrbgpZXak6ArOgSqWIeVbxdW0Ki2vzC0g7DfiXAaHyQunKumvJmFKqA4aQiCnSu9sq9TpZ3aWBWeXQe5bOCqS2Y7ELB2lVoW5LJxOJIMbLUxeIgLExL8ybGFqL6qhUHVPcoNMKviMQBZU0TatUCACCSoVKs6KAbB1VClWKnRFkF7lYa05QVr40VazVWi6tV3KsRumlLRaYuilVWOMq8LjRatKAQhuCsOagliA7BKSmaaSLOmhJDzp86gqmTAnlfyuuXw+NL8a2wEuPwK6Zpmx0NvNYNHBtbiwQNHGLnkVpex64/9dFCiQmzpZ1tl0fKlCjnTZ1ttpm+kOBa5jXHNMkWmIHgtLDt6jf2t+AWL6RUXuDSJjvtK2cO7qN/a34BCeHznnf6ghCdriE2dMXrEb/Bx1J5nf5I+IJCzuEcQEZD2x9FfrvBCjbqqSKrW5nQbDmrTqLWgEAW33Quly053Cy8TxomyM7a9L1TEi9kAVlkOxc7phiO1Pou27hMLndNoBE9q2QICxeBYyQW7gz5rQr8RY2Ze0RzcB8VO3sbKr4511l4zK3fVVuKcdpOcYq0v/oz6rJrY8PkNcHftII9ythC5Vbq44aBUahJKhT9YT9lWDbZU88T9CpiEKq9GqOVR7k8CrvD8J0gPZurFenlAHJaXAcHFGTN7wfIe5RxVQXBC57nvJaYaxc5WuYUa4hTxLgHEnTdZmJ47TO5/pK6JLUbZGjhGzfZWis7hvFKT4a09YiYgjTW6vkrXcoTsxUCpEqBKGxRKSYlJbbabWZPKFKUqWlE6roaY1grmOFvccWJJ1dqT7JXTNKw8D/3P9XwK09Py/HWm8+uBqR5obsYwfrb/AFBUKmHDnOJA11IE8h8EDE02FjgMoI7I37RfwXP/AJpvUm1P8PW7WvTxLXCQ4HuIt3orTOl+5cY+mwQCcxnTQHn2oor9UNHVBOjbDTf3LoQdniWN6GX/AKTAjdztEEPsI5Bcs6s9rGsJMS4xJTMxlQGA90AWvohOhvbqsyYuXOt4lV9rlsL+5T/zep2HW0cvFbcDVbwqRoqHHaZyXJm25VJvGH8mmdNR81t+kjYbprClnfymlMZ+NcGc0+sfMrsOGj8mnNzlBve5ErmHC5XS8OfNJnYI8rLpy7c8WCwI+HcwA52udyyxbnqQgSrOC/V3fNR+nWO1cO7pn1/SNtJ3Up1GnS+U/NXGVhXoCqRBcXa62Jb8lg8XZ1lvcOZlwdOZ0eYH/s50fFR+vWEs92r898rHE8Xpdcrpf8PqQ6OqCJmozabZf+VzWKwnR9WSbnURvyk/FH4NJFQAkeqdSOY5rsvfzc06zeicQpU6bSA0DfRcjjuIua4iBY81ksaekbJPrt3PtBanEqNyfvRS1wPcuTOrcXdyHmVt8NyuptcRDnCZ1C5iuxdFwo/kU/2x5EhXviU9dXgcWMl4tbsWZxPiLLw5vmFkY3ClzcwJEWXM4toLiHNntFj/ACoYfOXK9rZZ2YtviDXPbLbzMxy0+qwquAPu+wul4YwDDMyw7qmxsfWKwcfmzGZF9FfHKzKxLLHeOzcDw+XENNtHf2ldMSuZ4PUPTtk+1/aV0hcm+l7LhNQxKiUiVAuUzknUMySzNWg/M2QQQZu0yNYsd0m1mkSHCJiZGs5Y87d68GpcZxDcoFeo0UxDA1xAbroBb9TvNQp1cpzGs4mQYYTMgyMzjoUeP9tb/T35lduuZupGo1FiO8clmYegQ8vJAvpqTMiIGmi8XqcVeBDHFmps4l3WiTmN7wJ7gg0MW4G1RwJ1IcZiZSZfO3ymxzk9j6ApuEWv2m65XH4tv4ghzxJc4AEi5DjIC8xZxJ4ADatSBdoD3QL5rCfaJKruqZj6zi4nNMyZOp75Uvl8OFvav0+3KTp6mSC9kEEQdDOoBHuR3Uzmbyv7x/C8swXEX0nSx7hBBI2OXmFdxXpNWeHNdUID3BxixFohp2Gluzvm/FHk9KdUH6nABoJk7TzOw0VD/OaLXOzVGAAtZr+ogeYuLrzXE4t9RxLqjnEi8k3uPoFXFAHcrcIHK/qPS8L6S4YvLelbJcQJkDTckQFZo8UovblZVYXxmjNeNZ8l5S2i3WfipdAAJnwRuMCZZPZuGtFTEUaYcDLrgEEw2Cbdy3/SfHMymajIaY9ZtiNQb620Xz9RrGmczHlpykS0kGHtLXCeRaSPFQyAjU6e9Svx3lLvxSfWyWaepis09YOBEB0gjQiZPKy6DgddrqYAIN3RBFxYkjnqvC6dKJ6xE9/LdFpucCIqOETEOiJ1jvKtZEpv+H0BlU6ZgHtXz/T4hWbpVqC+az3C4kB2utyk/iVckHpqkgkgmo6RIgkGZkiyTL58prZsc+N3p7FxTVdTUo5KDW+yxo8Yj4r51fxauYzVnmCHCXusYiZ7lcqelmMII/E1SHNa0y86NED3eaTL48tTfh8frrd09J4w3rFB4LVy1SPaaR4+sP7SvMWccxIAAqugCBLpEcoOyPT9JMS0tOcdUtIsP0mQDGo5q8xkx47RuV5ben1TDp5GfIyuy4jwxppAxeAZ8F8/1PS3Fn/ybuMw39RmO4bDZa2J/wAU+IVPWqgCQYaymAI2007CofT55Za1fFcPpjN7dpjsNlJC0uBOmlHsuI8D1vmV5JhvSbEU4h+ZsuMOuLwSZ11V7D+nuKZOQ0xmiZaDpI59qtrrSW+9vXaj/wAtw7VyfEW9ZcO703xvW/N9Y3ADI0iRa3gqtXj+JcSXVSCcvIAxygW+aTDDjlafLLlNR6xwZ2bD/tLh78w+KpY6qdDccivOcP6W4um14ZUMPs4Q2P3NkWOqc+lOJIaDUFoF2t0iJJi5TcfyuQ8vxmLu8EW9Kwzl6wsbi9tfFdNUpEfdl44/0hrA5g++nqiBG4Gx1V3/AK8xgAHSgGCJyNkyZJO08k2V2WSx6iQhNeHCWkEcwQRy1C8yr+l9eoC19RzQZk0wB6xBuPDnzQcH6UYjDNDKT2PYQIDmmGwSTAEQTJnuCXRtPUikvMmf4g4sT/tuvMlkeFjokjoHMOPWPePiEEtnxSSRAYm/cEMP9b75JJIgcP0T0axBCSSwRJtXXu+aE+qYCSSwjUqxv98k1GpA8/cCfkkksyLqnV8R809SsY8/mnSRYF7/AIj5pxVMJklgTZUMpNqmSkkgJjUIJBSbVTJIsbpTKIXRry+7pJIUoQrlG6abJJLCHUqaDlKYOE+CSSzCOr2QKjpKSSwkw9qLXrkwZ+xomSWY9Oud9lN2JKSSzBdKbobq7p1SSWY/4x3NR/Eu5lMklMcYo80kklm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" name="Picture 2" descr="C:\Users\Pawel\Desktop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8640"/>
            <a:ext cx="960107" cy="720080"/>
          </a:xfrm>
          <a:prstGeom prst="rect">
            <a:avLst/>
          </a:prstGeom>
          <a:noFill/>
        </p:spPr>
      </p:pic>
      <p:pic>
        <p:nvPicPr>
          <p:cNvPr id="1030" name="Picture 6" descr="C:\Users\Pawel\Desktop\beznazwy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166639" cy="873817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773960" y="436602"/>
            <a:ext cx="14654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WNIOSKI </a:t>
            </a: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lang="en-GB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976953"/>
            <a:ext cx="7776864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1600" dirty="0"/>
              <a:t> 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Polscy seniorzy w czasie swoich podróży wybierali najczęściej własny samochód (63%), a autobusem i koleją i autokarem podróżowało 33% osób starszych. Wynika to z komfortu podróży jak musi być zapewniony osobom starszym.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Emeryci na cel podróży w większości wybierali miasto. Aż dla 38% było to najważniejsze miejsce wypoczynku. Wynika to z faktu, iż najczęściej osoby starsze wyjeżdżają do rodziny, która mieszka w mieście i u nich również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zatrzymują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się na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noc. Prawie 30% seniorów wypoczywa na wsi, a morze i góry wybiera 33%.     </a:t>
            </a:r>
          </a:p>
          <a:p>
            <a:pPr algn="just">
              <a:lnSpc>
                <a:spcPct val="150000"/>
              </a:lnSpc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612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6"/>
          <p:cNvSpPr>
            <a:spLocks noChangeArrowheads="1"/>
          </p:cNvSpPr>
          <p:nvPr/>
        </p:nvSpPr>
        <p:spPr bwMode="auto">
          <a:xfrm>
            <a:off x="1946275" y="2079625"/>
            <a:ext cx="3365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199" name="Rectangle 37"/>
          <p:cNvSpPr>
            <a:spLocks noChangeArrowheads="1"/>
          </p:cNvSpPr>
          <p:nvPr/>
        </p:nvSpPr>
        <p:spPr bwMode="auto">
          <a:xfrm>
            <a:off x="1946275" y="2921000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1946275" y="3724275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1" name="Symbol zastępczy stopki 8"/>
          <p:cNvSpPr txBox="1">
            <a:spLocks noGrp="1"/>
          </p:cNvSpPr>
          <p:nvPr/>
        </p:nvSpPr>
        <p:spPr bwMode="auto">
          <a:xfrm>
            <a:off x="2843213" y="2349500"/>
            <a:ext cx="475297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l-PL" altLang="pl-PL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202" name="Prostokąt 1"/>
          <p:cNvSpPr>
            <a:spLocks noChangeArrowheads="1"/>
          </p:cNvSpPr>
          <p:nvPr/>
        </p:nvSpPr>
        <p:spPr bwMode="auto">
          <a:xfrm>
            <a:off x="1763688" y="3140968"/>
            <a:ext cx="640871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 </a:t>
            </a:r>
            <a:endParaRPr 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</p:txBody>
      </p:sp>
      <p:sp>
        <p:nvSpPr>
          <p:cNvPr id="8203" name="Prostokąt 2"/>
          <p:cNvSpPr>
            <a:spLocks noChangeArrowheads="1"/>
          </p:cNvSpPr>
          <p:nvPr/>
        </p:nvSpPr>
        <p:spPr bwMode="auto">
          <a:xfrm>
            <a:off x="1979712" y="1340768"/>
            <a:ext cx="79208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b="1" i="1" dirty="0"/>
              <a:t> </a:t>
            </a:r>
            <a:endParaRPr lang="pl-PL" sz="3200" dirty="0"/>
          </a:p>
        </p:txBody>
      </p:sp>
      <p:sp>
        <p:nvSpPr>
          <p:cNvPr id="152578" name="AutoShape 2" descr="data:image/jpeg;base64,/9j/4AAQSkZJRgABAQAAAQABAAD/2wCEAAkGBxEQEhUSERQQFRQXEhUVFBUXFBAVExQVFhQWGRUUFBQYHCggGholGxQXITMhJSkrLi4uGB8/ODMsNygtLiwBCgoKDg0OGxAQGy0kICQrLCw0LC8sLC0sNCwsLCwsLDQsNC0sLCwsLCwsLCwsLCwsNCwsLCwsLCwsLCwsLCwsLP/AABEIANAA8wMBIgACEQEDEQH/xAAbAAEAAgMBAQAAAAAAAAAAAAAABQYDBAcCAf/EADsQAAIBAwIDBQUGBQMFAAAAAAABAgMEESExBRJBBiJRYXETMoGRoQcUQnKx8CMzUsHRYqLhU1SDkpP/xAAZAQEAAwEBAAAAAAAAAAAAAAAAAgMEAQX/xAAoEQEAAgICAgEDAwUAAAAAAAAAAQIDESExBBJRE0FCBSJhFTJxobH/2gAMAwEAAhEDEQA/AO4gAAAAAAAAAAAAAAAAAAAAAAAAAAAAAAAAAAAAAAAAAAAAAAAAAAAAAAAAAAAAAAAAAAAAAAAAAAAAAAAAAAAAAAAAAAAAAAAAAAAAAAAAAAAAAAAAAAAAAAAAAAAAAAAAAAAAAAAAAAAAAAAAAAAAAAAAAADFdXEKUJVKkoxhGLlKTeEkt22cb7X9p7niFWNGjX+70/aJO2yqdxXXNLlnzPmU6bUeZrHKk8PLzjk2iHYjbslG4hPPJKMsPEsSTw/B42Mpxf7NXOlfxhTjCi55+80o8uJclOXNNxU91NxXMotd54xk7QcraLRuCY0AAk4AAAAAAAAAAAAAAAAAAAAAAAAAxVq6jvv0XVkdXr3M/wCXBRXqnL66ELXiHJnSWPhU7+hXX8yc9enN/ZMhrq1nHXvrOzy1n0Znt5WvxVWza+zowOWrilzRfdrVF5OXNH65RL8O7czjpcQUo9alPp+ZbfVegp5dJ74Rr5NZ4nhewadneUrmCnSnzRb3i8NPwkunoyO43xyVpJJwlOMot8/dShPKUYz/ADZ0/KzT7RrbRHPSj/anxz2tWNnmsqMHms6UI1Juq1/DxBtZjB4eOra/paKVT4Eri2jKHt5un/DcK06fMq85LllJ08uFPlT0zq5dMZd64bauNenVk081Mzm3iFX21Oo+d9FhpLHi5+KxBcTtqdvUdGhTjCEauXUjXlNVuaHMkny92UZU+VReUl6mW+XfML6050sP2U2zVe49o4+0p0aMZRjOtJRlVc3U0muXLdJLuv8AD8X0w5f2QvlQv40/aKaq0lzyVWHsnVnJvnjHOOebilhbYed0dQL8Mx6RpXf+7kABagAAAAAAAAAAAAAAAAAAAAABp8QvfZRzu9PSKzrJmW+uY0qcqks4im3jd46IqNjdVbxSqtLEZrkjo1nTR56JPfz8ijNl9f2x3Ku99cR2kbqm51IpOT5kpa+f7+BYI6JLy+JWuH3nf55a76evgTNvWzq9yvDaOZ+XKTDBeUeZtsjanD51c42Xi9PRE5c1E0a1StGMY8uWnNZxnLeP84F6VmeS1YlT7nh9WLnDklmUMLCTfvJ6eWjTwb/COG+wi4yTzPDknqspapeXUsHLhuWEm8ZNO4Zn+nFeVX04idoe3s4W81K3cqUk1lKUnCa6xlBtpp+WGvInbihbXlKUasW8xanq1NPphrHqvQhrmIsLr2c1PfGkl4rqdx5fSdT0lS3pP8MVfsjKjDmjz1Y5cpRUnGrDNSU04NYUkud5i8bLGxGX/Abi79nVtp06vLzU6izCnVXNJPmUopRyuVp6Remqk0dMpyUkmtU0mn5M+QoxTbSinL3mkk3jbL6mucFZ/wANdckxO1E7K9k6qu3c3FOlCNKU6dvTcIuUY9JwnF4cW3J6rPu7YL+MAtrWKxqEZnYACTgAAAAAAAAAAAAAAAAAAAAAjeJ1tVH4v9F/ciZV42tOKUcrOG/dWXvKWEZOKXahOpKTSjHdvTCitTndfjE683OT32jl4SWyx8f1PNzZdWmWTNlis/ytlG4XM8YxzPGNsZ6eRKUbsplteYN+nflFcmldci3291zvk01T/f0Np04LGEsrbq/qQfCrzmpP2cXKpzNJ8uiytMy6EZecSq2so+11ekl3m2+9iWvg4rGPQ0/V1G5XfUiI3KzV7iKai2svGF11zjT4M0alzFycE05JJtdUns38ivwvbW7qfxJSVZvEOVzjhRk3CUWtE8PXL6M3rmnJV41I45XTcKurzmOtOWOr95fHyK7ZNue++Wa4ZqJa5/fxMtWRiKJlGVp7M3PNTcH+B/7Xt+jJgo/Zi+kr2VF4SdDnW/e7y1z/AKeWX/ui8I9Tx53jhpxzuoD5k+l6YAAAAAAAAAAAAAAAAAAAAA+H0xXNLni45aymsrdPo0UK27SXDX8zvaLaLTW3gZ8/k1w69o7V3yRTtV+2l3c/ebmjOTdOU26UW4x92cZZj46cy18euCu0blxeHlNbprDXqmTvayc7mtCNWUVOcoclVQw+VrllB8vwZG8a7MV6CdWEnWWddG6iXi/H4HmzMXncfd5WWtptNo5ZKN6blrcucowjvKSivVvCKlTujd4dxFU6tOcsuMakZNLfCkm8eeCPorrf5dqsKKo01TTbxnL8W3ls83cIVFicVJZT16NbNeBr0buM4qcHmMkmn4prQ+TrF83409TcaavEIU6fNXjSpuce9KSguflXvYaWc8uTDfVKvdlS5X0lGTwpJ47yaWcr+5luLhJNvGOvh8Sndp72taW6hTlGEHiEJZbrNNN4SwlFRWmdXjwK9xM6hVa2krwntHSuak6SThODxhuL5sNqXI09cNEjC6puo6SknUjFSlHqlLZs5l2Oo1ncwqU45jBvnk9I4aaaz1eu36FtsOB+zrSr89SVSTk3JtqOHusLdY8c7Ihea17Qredcprslfwr8SUoZ5KdvUi5PSLbcG8Pyyty+XPHKEPxqX5e99Voc4o2UIScsJKUm3tq3q2/PJllXfLyx1lrt0Wd8Ha+balfWkJ1zTWNLvwbi/wB6rT5U1CnBb7uU3u/hF/MnSl/Z9PvV46ru0nr61U2XQ9PxbTbHFp7nbVimbV3IADQsAAAAAAAAAAAAAAAAADxUqKKywPRzG7tfZ1J0u73JNLOjXg1jywXu44p/SvizRd1q5Yjl7vCy/iYfKpXNERvpzJ483hQuI0pL2dXlc5Up8+i96OO8kuj2x5peJN0aynFSi8prKf72LH9+l4mOpe53w/VJmevjxWNe3+kY8OY+7mvHOxntpyq0Z8spNycJLuuT/pkvd+TKBKbTw908P1R36pXpyynGDT37qIeXZ7h3/a2/wjj6JlkY/mVGT9OmZ4co4VO4rSVClUqJPOVzzUIx/FKSTxj9TpHDOH1oU1T9pVnh+88vZLTPSOmxLW9G3ts+wpUqed+WKTePFmGvxVt4yV3xe3G9LsX6bMd2YKtrUkuVRwt3s/hjJWbns7cXlzKVzzqhTSUEtObTaONvN7vRelmt7xc+vg8epJRvnjKyvkcjx4rXdZX/ANOr8yj6FlGlBRhGMYpaRSSj6YPMViPTV42xtrqiVr0edcyxFShFvm0jl74/wj5yUIpJ99p5y9I5293rv1MkePeZn/rJHi3m2oRXJOpLkgnKWjeNo+MpeG5vw4RCHvzWd2o6yz+d/wDJ8vOKqMcRxFZzhYS+SIW649FdcvwW5op49I75bcP6fWOb8rHw++p2spOmm3JRUuZ50jnGPD3mTtDtJScU2pJ7Nb/U5jRv6lR5aws6Z/wSXDaNWs+WjGVR9Wvdj6yeiNmO81j1q2T4+KI+HULS7hVjzQeV18U/BmchOzfCJ26k6kk5SxmKzhYzu3u9SbNlZmY5YLxEW46AASRAAAAAAAAAAAANDid+qawvef08zlrRWNy7ETM6hku76MNN3+hA33E+Z5+RH3d71bIW5vjBkzTZrx4ohLVeIGN35X3dZZnhVK9yu9YSs79mvUvX1yYadRGK4qo5siHt3b8THO7fiQ9atXm8Uo4Wfelqn44SPMeE15vMqsseCwl9ETd1CVldZ6mpVuEtnkz06NWCUFybPMuWLl8z0uE82s3nXbp8juoSjTUdz1TWm2uufQ3LeVWe+i88vPwM9OzhHZIyynGK1Obnp32iOn2vWeMSlJv49DRuOJ+ZhurlzeIL1fQ1FRUX3szl0S6vyR3UobepSnV2zjxefoZ7Thrk1CEXOb2SWX6vwXmy0cD7KVqyUq+aUOkFj2jXn0j+pdOH8NpW8eWlBRXV7yf5pPVltMEz2pv5EV4hWODdhoRSlcyc5f8ATi3GmvJtayfyRbra3hTioU4xhFbRikor0SMoNVaRXpkte1uwAEkQAAAAAAAAAAADHXrKEXKTwkBr8SvVSjnr+FFQvbtvMpPc9cU4i6s3J7dF4Ihb2vzaHn5svvPDbix+scta7ucs0p1T5VmaNW5SKoaNM7rpeAV6Q9e7RqVL3l3aS82icVFnjeeZmheJ7lZoRqzWYQqy/LTnJfRG3Dh949qFz/8AKp/glFEJmFkhcp+BsU66Kv8AdbuO9G4X/iq/4Er2pD38x/MnH9UPXTnErcqifgYLi6wQFHjUeso/NG5YUK17Lkt4OfRzelOPrLoNbd67eq/EntH5mSz4fcXHu06s15Rap/Gb0+pe+AdiqFviVXFWp4tdyL/0w/u8v0LQkloi+uD5Z7eRH2UGw7EVp/zpxpx/ph3pemdl9S3cL4LQtlilCKfWbWZv1m9SRwC6tIr0otktbsABNAAAAAAAAAAAAAAAD42AlJLVlS45xP2j5Y+6tvPzZscb4tzdyD7vV/1f8FerVDHny7/bDVhxa5lgryIy6mbFzXIu6qGWGyI01Lu4R44HwO44hUcKK7q9+pLSEPXxfkj1wrhFS+rxo09M6yl0hBbyf73aO2cI4ZStaUaNKOIxXxk+spPq2aMOL25npRmzevEdqxwf7N7Oik6ylXn1c24w+FNPb1bLNZ8HtqP8qhQh5xpwT+aWTeBsisR0xTaZ7kSABJEPjR9AGtPh9FvLpUm/Fwg388GeEUlhJJeC0R6AAAAAAAAAAAAAAAAAAAAAAAZWuOcX5s04PT8T8fJeR749xfenTflJ/wBkVidQyZs34w1YcX5S9VqhoXFY+16rNCrUMrXEMdeoRt1NyeFlttJJatt6JIz3NbCLN9m3Afaz+91F3IPFFP8AFPrP0Wy82/AnWntOoQyX9Y2tvY3s+rKglLWrPEqr8+kF5L9clgAPRrWKxqHnTMzO5AAdcAAAAAAAAAAAAAAAAAAAAAAAAAAAA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7504" y="-1304926"/>
            <a:ext cx="3048000" cy="2609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2583" name="AutoShape 7" descr="data:image/jpeg;base64,/9j/4AAQSkZJRgABAQAAAQABAAD/2wCEAAkGBhQSEBQUEhQVFRQVFBQUFRUUFBQVFBQUFBQVFBQUFBQXHCYeFxkjGRQUHy8gIycpLCwsFR4xNTAqNSYrLCkBCQoKDgwOGg8PFykcHBwsKSksLCksKSwpLCksLCwsLCwpLCkpLCkpKSkpLCksKSksKSwsKSwpLCwsKSwsLCksLP/AABEIALcBFAMBIgACEQEDEQH/xAAcAAABBQEBAQAAAAAAAAAAAAADAAECBAUGBwj/xAA+EAABAwIEAgYIBQIFBQAAAAABAAIRAyEEEjFBBVETImFxgZEGMlKhscHR8BQjQnLhkrIHFSQz8RY0Q2KT/8QAGAEAAwEBAAAAAAAAAAAAAAAAAQIDAAT/xAAjEQEBAAIDAQACAgMBAAAAAAAAAQIREiExAyJBUWETQoEy/9oADAMBAAIRAxEAPwD0PDYjIZC2KeLzs6usX2IXPhaXDMSGm42hHPH9mxp3WN7oNWmFaeQ51vJDdQJKkcHDcPdUNhDfaOnhzKtVeFhtgMxFySdu4LRr0LANIEbKhxt5YBBIkRP1Ty7pKxMXixNrdyovqZroWKBB18lOkydF16kjn3bTuYnwzBmnkrYwohBFAg9inyPpJzkF7lOq5CIRkC0NyEUV6EQn30VEhGwjgHAlBKiHQU0CuhMHRQLoWTTx7grdHFZteyAl1o3La0mzQiBqFUCBk1EhKm9SIWZGExCmk5bbAEJsiLCiWptl0EaagTCMVEppQsB6VIVEQ05UTTCO4Gqg4ShFsKbgmbRJRgGLUItR7Dt7tPNDe+do7lmBLklIhOj0PbchO18FMEiFyrCMrEGRqug4c10S8ASBA38eSrcHwGUZ3C50B2HPvK0mOm6hlZs03pn8TokHOHR2LBxtR7hDj1Zlb2P4yxojdYb3B7SZDSDpzlDHob4xKzQDzTUKkK1UDbyIvqPogVKfs37vouvHKa058p3tZw+IdmA2JhWK1lm0n3GxG4W5isOcsnkk+kksPhuxlvCFKK9QeU8JURRnQo9HAHKZ8PqFWp1IcCVrU6ocLaIZTQ43bIqYYiexRr4UiDzC2HIFShOq0o6ZQbCs4SA6dkquHg2Sp4ZPvZWrTeIUahBVakIU3PS8TcjwkHoZqJZ0/EvIXpFMvVd1RRDytwDmOU8oOdQfUW4UecGcoBqiyoTpdSsNT4D6rWWNLKYvTObzt98knVeVvj5oZWYjUA0E9p+iG95O6TlArMYuUTVTOQagTQBSUlXFSEkwOlmEi9MVEhQ1D7a/Bsddwe79IiVoMxwgk2aLarl8q3eD4EFge+SZ6okwAOzvlQ+mEnauOX8qHFKTXHM33rJrMMrV4njvzC0xlBsBt5aqlxfGh7wW6QLfFDHGtlYotMTYGfd2hCLCjtdKsspywyN7J70X1Vw1Jz3NaBLibbHzXafhc9JrahBcPWgjXt7Vxr6b2EESDsRI8ij8KFXpQRz6znSQJmSee6Gf5T0ceqPxThpbeIGyzRyK6TizpZEXHwXPAGbI/PK3EM5qglqt4IEN8VB2GMo7XRAT3LosiQqJnFRqU7zsmzo49hbpOVE9ybMmNYBN4G9mc8BN0gQatWVCEdhpZsnyqsx8I7aqbkGksiSYmVArcm0dyQA5SfckQnDEbnrwJhv0pJ7uSd4TqLnKdytUk0EHbJEodRQ6VN6AjkMlLMoOcgJiUJ4UnOUSU0oBFxSSLkk2w06voUuiRZTSuTlVuMCyLoTi5aCwG3IGBzELBJXR4Ino259SPdt7oU8+zTpzHHqYDiWkEuJOkmDf6rFHauj49XbsLz3R4eKwy2U+Fui5SbRaQFqcMIMA6ExMSVmU6EmAtThp6J4dY338kc9WNj63Tgwxpa4ZmnY6C+yzqpAAAERpC3Kjsw2P8ifgQsHiFMtN9Sued1UKqSWzsqTacSpGqdJRM2yrjNEyuwHORqVGRdMKUq0ymn2TQJojko9EOQVnKhu1TTItxAcwcghGkOQVt7QhFqGxkCbRHIKXQjkFMBLMENjoI4dvJDdhgrQgpFiaZBpTewjtQ23V7KhPoxcbo8g0GxqnCm1qYtS7PoMoT0dzUFwRhVd4QoVlzLIBTyl0g4oTnJVHILnp4CRchueol6E9yIHLkkAvSRZ3iUqOdNnXLxq3KCMbJA5kDsvZbXEsYWNDWiXR3RtIWZw4jNJElokAXk8/DVHx5l7XNAJB6wGsi5lSy90edsDEVHCZPPXXl9VWar3FKLj1yZmf5HvVKhSJMfcK2Nlm0rLtdwdI5b76I+VJpgWTF6W7N06LhzfyWRAsfG5WbxGlfPIIFtd+1amHAZSAOoG9zJEkBc7j8S4yCbTKh++lP0rVKkv7kZrSO1VsOL9yuNViJkqBrQnc5VKr5csC305Vc1SSiYei52tlcGAAuUN6Nrahnd9hLOfsK8GwpQtsNKdIEnbyRnUFY/DABCdVixS7ptQBtKCiOalVdZKkZCMrWI9GnNCRCtNwyIKBR5NpSfh4FkCpTK0cqFVZZCZDYzHtQaghWa5Vc1Z1VYnQXOQKhRT2oNZtk8KqPKA8or0FyYiBchOcpuUS2U22BJSUjTSR22ndJJ4ShR2IuFxOR0xNiPNblWk1tNxPseN9ffCwKTJcBzI+K2eJVzkdyuL630gclD6a3FsN6cviMY6oQwnqzpsLouHwwZMGULC05JJGlgVZhUk0S0iFEqRUSE2yN3g5zUznuAYHdr46rG4vXb0kNFgO2SVrUaX+nEGARLj2zB+GywOIth7h273PuXPP/VX/ANU8AJkq4GoGGR5VU9mLUOhSBffmiygNa4vhtyhfBnrY6QA2Q69We5Bo4Z5MHmrNTAQpdRX1UcZTAlGqUYKZputttC07jtVfE0pVimfNRqLStYrUMJOqvYbCBqBg6ovOy1adO10LR0A5ig99kZ7gFTqu1hZlGrWhVX4pLEOVZwVIS0qlRAcVOQhuKpCIPegvqKbyq1VypCVB6rvRSVAhEACnKI5ijlR2KMpJEJLA7VJOko7Po9N0EHkQfJXOMY60NIJdYAR8FSK4mhTy49kSOv2aGZ23k+aSyZWKYyzG12NGnAAU4Ukim2npAhRLURNC220vtxH+m7ZLB3WKyK7ZeBIOUXI56x2q9UxEUCOThHcb/FVKDOr3381Oe098ToNuUeFCi25RYT7JpCFd4RSBLjvKrU6UkDmtvD0WsFh/KnnetKYT9hOEFTe6QnqiUA2U5VEYBmVCrh2gIoPNKqQsym1u6Z4Om50U3uhD6TrA6CUxVnC4DLcm/JXTVgKTbiVVrhJO6ZIgHdVq4AlQFWFWr1bFUkLaza7rqu9ylUchOeqyJ1GUMlSfogAymBGo5AqI1VyqPcnhKkEToEKi0yFcJWrSANpJFimSoErbNpDKknlJbYOpzJZlCU0qRxmvuFzj67TjhBB640lby5dmGIxzSYs/t7UP9jzXGuulNKhKaUSJynQ5SlBnOel7HS2J05W3XQ4P/aZOuRn9oWP6TYxoDWkGZnaFsYU9Rn7W/wBoQnimf66/UWKRujKqHQj5kCDUKJcertuthjDuboPDqfVHmrbgpZXak6ArOgSqWIeVbxdW0Ki2vzC0g7DfiXAaHyQunKumvJmFKqA4aQiCnSu9sq9TpZ3aWBWeXQe5bOCqS2Y7ELB2lVoW5LJxOJIMbLUxeIgLExL8ybGFqL6qhUHVPcoNMKviMQBZU0TatUCACCSoVKs6KAbB1VClWKnRFkF7lYa05QVr40VazVWi6tV3KsRumlLRaYuilVWOMq8LjRatKAQhuCsOagliA7BKSmaaSLOmhJDzp86gqmTAnlfyuuXw+NL8a2wEuPwK6Zpmx0NvNYNHBtbiwQNHGLnkVpex64/9dFCiQmzpZ1tl0fKlCjnTZ1ttpm+kOBa5jXHNMkWmIHgtLDt6jf2t+AWL6RUXuDSJjvtK2cO7qN/a34BCeHznnf6ghCdriE2dMXrEb/Bx1J5nf5I+IJCzuEcQEZD2x9FfrvBCjbqqSKrW5nQbDmrTqLWgEAW33Quly053Cy8TxomyM7a9L1TEi9kAVlkOxc7phiO1Pou27hMLndNoBE9q2QICxeBYyQW7gz5rQr8RY2Ze0RzcB8VO3sbKr4511l4zK3fVVuKcdpOcYq0v/oz6rJrY8PkNcHftII9ythC5Vbq44aBUahJKhT9YT9lWDbZU88T9CpiEKq9GqOVR7k8CrvD8J0gPZurFenlAHJaXAcHFGTN7wfIe5RxVQXBC57nvJaYaxc5WuYUa4hTxLgHEnTdZmJ47TO5/pK6JLUbZGjhGzfZWis7hvFKT4a09YiYgjTW6vkrXcoTsxUCpEqBKGxRKSYlJbbabWZPKFKUqWlE6roaY1grmOFvccWJJ1dqT7JXTNKw8D/3P9XwK09Py/HWm8+uBqR5obsYwfrb/AFBUKmHDnOJA11IE8h8EDE02FjgMoI7I37RfwXP/AJpvUm1P8PW7WvTxLXCQ4HuIt3orTOl+5cY+mwQCcxnTQHn2oor9UNHVBOjbDTf3LoQdniWN6GX/AKTAjdztEEPsI5Bcs6s9rGsJMS4xJTMxlQGA90AWvohOhvbqsyYuXOt4lV9rlsL+5T/zep2HW0cvFbcDVbwqRoqHHaZyXJm25VJvGH8mmdNR81t+kjYbprClnfymlMZ+NcGc0+sfMrsOGj8mnNzlBve5ErmHC5XS8OfNJnYI8rLpy7c8WCwI+HcwA52udyyxbnqQgSrOC/V3fNR+nWO1cO7pn1/SNtJ3Up1GnS+U/NXGVhXoCqRBcXa62Jb8lg8XZ1lvcOZlwdOZ0eYH/s50fFR+vWEs92r898rHE8Xpdcrpf8PqQ6OqCJmozabZf+VzWKwnR9WSbnURvyk/FH4NJFQAkeqdSOY5rsvfzc06zeicQpU6bSA0DfRcjjuIua4iBY81ksaekbJPrt3PtBanEqNyfvRS1wPcuTOrcXdyHmVt8NyuptcRDnCZ1C5iuxdFwo/kU/2x5EhXviU9dXgcWMl4tbsWZxPiLLw5vmFkY3ClzcwJEWXM4toLiHNntFj/ACoYfOXK9rZZ2YtviDXPbLbzMxy0+qwquAPu+wul4YwDDMyw7qmxsfWKwcfmzGZF9FfHKzKxLLHeOzcDw+XENNtHf2ldMSuZ4PUPTtk+1/aV0hcm+l7LhNQxKiUiVAuUzknUMySzNWg/M2QQQZu0yNYsd0m1mkSHCJiZGs5Y87d68GpcZxDcoFeo0UxDA1xAbroBb9TvNQp1cpzGs4mQYYTMgyMzjoUeP9tb/T35lduuZupGo1FiO8clmYegQ8vJAvpqTMiIGmi8XqcVeBDHFmps4l3WiTmN7wJ7gg0MW4G1RwJ1IcZiZSZfO3ymxzk9j6ApuEWv2m65XH4tv4ghzxJc4AEi5DjIC8xZxJ4ADatSBdoD3QL5rCfaJKruqZj6zi4nNMyZOp75Uvl8OFvav0+3KTp6mSC9kEEQdDOoBHuR3Uzmbyv7x/C8swXEX0nSx7hBBI2OXmFdxXpNWeHNdUID3BxixFohp2Gluzvm/FHk9KdUH6nABoJk7TzOw0VD/OaLXOzVGAAtZr+ogeYuLrzXE4t9RxLqjnEi8k3uPoFXFAHcrcIHK/qPS8L6S4YvLelbJcQJkDTckQFZo8UovblZVYXxmjNeNZ8l5S2i3WfipdAAJnwRuMCZZPZuGtFTEUaYcDLrgEEw2Cbdy3/SfHMymajIaY9ZtiNQb620Xz9RrGmczHlpykS0kGHtLXCeRaSPFQyAjU6e9Svx3lLvxSfWyWaepis09YOBEB0gjQiZPKy6DgddrqYAIN3RBFxYkjnqvC6dKJ6xE9/LdFpucCIqOETEOiJ1jvKtZEpv+H0BlU6ZgHtXz/T4hWbpVqC+az3C4kB2utyk/iVckHpqkgkgmo6RIgkGZkiyTL58prZsc+N3p7FxTVdTUo5KDW+yxo8Yj4r51fxauYzVnmCHCXusYiZ7lcqelmMII/E1SHNa0y86NED3eaTL48tTfh8frrd09J4w3rFB4LVy1SPaaR4+sP7SvMWccxIAAqugCBLpEcoOyPT9JMS0tOcdUtIsP0mQDGo5q8xkx47RuV5ben1TDp5GfIyuy4jwxppAxeAZ8F8/1PS3Fn/ybuMw39RmO4bDZa2J/wAU+IVPWqgCQYaymAI2007CofT55Za1fFcPpjN7dpjsNlJC0uBOmlHsuI8D1vmV5JhvSbEU4h+ZsuMOuLwSZ11V7D+nuKZOQ0xmiZaDpI59qtrrSW+9vXaj/wAtw7VyfEW9ZcO703xvW/N9Y3ADI0iRa3gqtXj+JcSXVSCcvIAxygW+aTDDjlafLLlNR6xwZ2bD/tLh78w+KpY6qdDccivOcP6W4um14ZUMPs4Q2P3NkWOqc+lOJIaDUFoF2t0iJJi5TcfyuQ8vxmLu8EW9Kwzl6wsbi9tfFdNUpEfdl44/0hrA5g++nqiBG4Gx1V3/AK8xgAHSgGCJyNkyZJO08k2V2WSx6iQhNeHCWkEcwQRy1C8yr+l9eoC19RzQZk0wB6xBuPDnzQcH6UYjDNDKT2PYQIDmmGwSTAEQTJnuCXRtPUikvMmf4g4sT/tuvMlkeFjokjoHMOPWPePiEEtnxSSRAYm/cEMP9b75JJIgcP0T0axBCSSwRJtXXu+aE+qYCSSwjUqxv98k1GpA8/cCfkkksyLqnV8R809SsY8/mnSRYF7/AIj5pxVMJklgTZUMpNqmSkkgJjUIJBSbVTJIsbpTKIXRry+7pJIUoQrlG6abJJLCHUqaDlKYOE+CSSzCOr2QKjpKSSwkw9qLXrkwZ+xomSWY9Oud9lN2JKSSzBdKbobq7p1SSWY/4x3NR/Eu5lMklMcYo80kklm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" name="Picture 2" descr="C:\Users\Pawel\Desktop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8640"/>
            <a:ext cx="960107" cy="720080"/>
          </a:xfrm>
          <a:prstGeom prst="rect">
            <a:avLst/>
          </a:prstGeom>
          <a:noFill/>
        </p:spPr>
      </p:pic>
      <p:pic>
        <p:nvPicPr>
          <p:cNvPr id="1030" name="Picture 6" descr="C:\Users\Pawel\Desktop\beznazwy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6030" y="116633"/>
            <a:ext cx="672969" cy="504056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802525" y="353485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WNIOSKI: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852" y="832387"/>
            <a:ext cx="7776864" cy="595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Ważne </a:t>
            </a:r>
            <a:r>
              <a:rPr lang="pl-PL" sz="1500" b="1" dirty="0">
                <a:latin typeface="Arial" panose="020B0604020202020204" pitchFamily="34" charset="0"/>
                <a:cs typeface="Arial" panose="020B0604020202020204" pitchFamily="34" charset="0"/>
              </a:rPr>
              <a:t>jest, aby seniorzy nie wycofywali się z aktywnego życia, ale rozwijali nowe formy aktywności. </a:t>
            </a:r>
            <a:endParaRPr lang="pl-PL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pl-PL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Turystyka </a:t>
            </a:r>
            <a:r>
              <a:rPr lang="pl-PL" sz="1500" b="1" dirty="0">
                <a:latin typeface="Arial" panose="020B0604020202020204" pitchFamily="34" charset="0"/>
                <a:cs typeface="Arial" panose="020B0604020202020204" pitchFamily="34" charset="0"/>
              </a:rPr>
              <a:t>senioralna jest formą aktywności dla osób w określonym wieku, które ponoszą związane z wiekiem konsekwencje. W tej grupie występują ograniczenia nie tylko zdrowotne, ale i finansowe. Większość osób starszych nie jest już aktywna zawodowo, korzystając jedynie z emerytury. Swój wolny czas, </a:t>
            </a:r>
            <a:r>
              <a:rPr lang="pl-PL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powinni móc </a:t>
            </a:r>
            <a:r>
              <a:rPr lang="pl-PL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jednak </a:t>
            </a:r>
            <a:r>
              <a:rPr lang="pl-PL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wykorzystać </a:t>
            </a:r>
            <a:r>
              <a:rPr lang="pl-PL" sz="1500" b="1" dirty="0">
                <a:latin typeface="Arial" panose="020B0604020202020204" pitchFamily="34" charset="0"/>
                <a:cs typeface="Arial" panose="020B0604020202020204" pitchFamily="34" charset="0"/>
              </a:rPr>
              <a:t>na realizację celów hobbystycznych oraz realizację pasji poznawczych – </a:t>
            </a:r>
            <a:r>
              <a:rPr lang="pl-PL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edukacja </a:t>
            </a:r>
            <a:r>
              <a:rPr lang="pl-PL" sz="1500" b="1" dirty="0">
                <a:latin typeface="Arial" panose="020B0604020202020204" pitchFamily="34" charset="0"/>
                <a:cs typeface="Arial" panose="020B0604020202020204" pitchFamily="34" charset="0"/>
              </a:rPr>
              <a:t>przez turystykę. </a:t>
            </a:r>
            <a:endParaRPr lang="pl-PL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sz="1500" b="1" dirty="0" smtClean="0">
                <a:latin typeface="Arial" pitchFamily="34" charset="0"/>
                <a:cs typeface="Arial" pitchFamily="34" charset="0"/>
              </a:rPr>
              <a:t> </a:t>
            </a:r>
            <a:endParaRPr lang="pl-PL" sz="15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500" b="1" dirty="0" smtClean="0">
                <a:latin typeface="Arial" pitchFamily="34" charset="0"/>
                <a:cs typeface="Arial" pitchFamily="34" charset="0"/>
              </a:rPr>
              <a:t>Odpowiedni poziom wiedzy wpływa na zrozumienie potrzeby podróżowania.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sz="1000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500" b="1" dirty="0" smtClean="0">
                <a:latin typeface="Arial" pitchFamily="34" charset="0"/>
                <a:cs typeface="Arial" pitchFamily="34" charset="0"/>
              </a:rPr>
              <a:t>Turystyka </a:t>
            </a:r>
            <a:r>
              <a:rPr lang="pl-PL" sz="1500" b="1" dirty="0">
                <a:latin typeface="Arial" pitchFamily="34" charset="0"/>
                <a:cs typeface="Arial" pitchFamily="34" charset="0"/>
              </a:rPr>
              <a:t>wspiera rozwój człowieka i edukację w wielu obszarach – od zwiększonej świadomości potrzeby dbania o własny dobrostan, przez potrzebę rekreacji, po klasyczną formę funkcji edukacyjnej, jak w przypadku realizacji funkcji poznawczych.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6"/>
          <p:cNvSpPr>
            <a:spLocks noChangeArrowheads="1"/>
          </p:cNvSpPr>
          <p:nvPr/>
        </p:nvSpPr>
        <p:spPr bwMode="auto">
          <a:xfrm>
            <a:off x="1946275" y="2079625"/>
            <a:ext cx="3365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199" name="Rectangle 37"/>
          <p:cNvSpPr>
            <a:spLocks noChangeArrowheads="1"/>
          </p:cNvSpPr>
          <p:nvPr/>
        </p:nvSpPr>
        <p:spPr bwMode="auto">
          <a:xfrm>
            <a:off x="1946275" y="2921000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1946275" y="3724275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1" name="Symbol zastępczy stopki 8"/>
          <p:cNvSpPr txBox="1">
            <a:spLocks noGrp="1"/>
          </p:cNvSpPr>
          <p:nvPr/>
        </p:nvSpPr>
        <p:spPr bwMode="auto">
          <a:xfrm>
            <a:off x="2778125" y="3284984"/>
            <a:ext cx="475297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l-PL" altLang="pl-PL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202" name="Prostokąt 1"/>
          <p:cNvSpPr>
            <a:spLocks noChangeArrowheads="1"/>
          </p:cNvSpPr>
          <p:nvPr/>
        </p:nvSpPr>
        <p:spPr bwMode="auto">
          <a:xfrm>
            <a:off x="2411760" y="3558322"/>
            <a:ext cx="64087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600" dirty="0"/>
              <a:t> </a:t>
            </a:r>
            <a:r>
              <a:rPr lang="pl-P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ZA UWAGĘ !</a:t>
            </a:r>
          </a:p>
          <a:p>
            <a:endParaRPr lang="pl-PL" altLang="pl-PL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altLang="pl-PL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03" name="Prostokąt 2"/>
          <p:cNvSpPr>
            <a:spLocks noChangeArrowheads="1"/>
          </p:cNvSpPr>
          <p:nvPr/>
        </p:nvSpPr>
        <p:spPr bwMode="auto">
          <a:xfrm>
            <a:off x="1979712" y="1340768"/>
            <a:ext cx="79208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b="1" i="1" dirty="0"/>
              <a:t> </a:t>
            </a:r>
            <a:endParaRPr lang="pl-PL" sz="3200" dirty="0"/>
          </a:p>
        </p:txBody>
      </p:sp>
      <p:sp>
        <p:nvSpPr>
          <p:cNvPr id="152578" name="AutoShape 2" descr="data:image/jpeg;base64,/9j/4AAQSkZJRgABAQAAAQABAAD/2wCEAAkGBxEQEhUSERQQFRQXEhUVFBUXFBAVExQVFhQWGRUUFBQYHCggGholGxQXITMhJSkrLi4uGB8/ODMsNygtLiwBCgoKDg0OGxAQGy0kICQrLCw0LC8sLC0sNCwsLCwsLDQsNC0sLCwsLCwsLCwsLCwsNCwsLCwsLCwsLCwsLCwsLP/AABEIANAA8wMBIgACEQEDEQH/xAAbAAEAAgMBAQAAAAAAAAAAAAAABQYDBAcCAf/EADsQAAIBAwIDBQUGBQMFAAAAAAABAgMEESExBRJBBiJRYXETMoGRoQcUQnKx8CMzUsHRYqLhU1SDkpP/xAAZAQEAAwEBAAAAAAAAAAAAAAAAAgMEAQX/xAAoEQEAAgICAgEDAwUAAAAAAAAAAQIDESExBBJRE0FCBSJhFTJxobH/2gAMAwEAAhEDEQA/AO4gAAAAAAAAAAAAAAAAAAAAAAAAAAAAAAAAAAAAAAAAAAAAAAAAAAAAAAAAAAAAAAAAAAAAAAAAAAAAAAAAAAAAAAAAAAAAAAAAAAAAAAAAAAAAAAAAAAAAAAAAAAAAAAAAAAAAAAAAAAAAAAAAAAAAAAAAAADFdXEKUJVKkoxhGLlKTeEkt22cb7X9p7niFWNGjX+70/aJO2yqdxXXNLlnzPmU6bUeZrHKk8PLzjk2iHYjbslG4hPPJKMsPEsSTw/B42Mpxf7NXOlfxhTjCi55+80o8uJclOXNNxU91NxXMotd54xk7QcraLRuCY0AAk4AAAAAAAAAAAAAAAAAAAAAAAAAxVq6jvv0XVkdXr3M/wCXBRXqnL66ELXiHJnSWPhU7+hXX8yc9enN/ZMhrq1nHXvrOzy1n0Znt5WvxVWza+zowOWrilzRfdrVF5OXNH65RL8O7czjpcQUo9alPp+ZbfVegp5dJ74Rr5NZ4nhewadneUrmCnSnzRb3i8NPwkunoyO43xyVpJJwlOMot8/dShPKUYz/ADZ0/KzT7RrbRHPSj/anxz2tWNnmsqMHms6UI1Juq1/DxBtZjB4eOra/paKVT4Eri2jKHt5un/DcK06fMq85LllJ08uFPlT0zq5dMZd64bauNenVk081Mzm3iFX21Oo+d9FhpLHi5+KxBcTtqdvUdGhTjCEauXUjXlNVuaHMkny92UZU+VReUl6mW+XfML6050sP2U2zVe49o4+0p0aMZRjOtJRlVc3U0muXLdJLuv8AD8X0w5f2QvlQv40/aKaq0lzyVWHsnVnJvnjHOOebilhbYed0dQL8Mx6RpXf+7kABagAAAAAAAAAAAAAAAAAAAAABp8QvfZRzu9PSKzrJmW+uY0qcqks4im3jd46IqNjdVbxSqtLEZrkjo1nTR56JPfz8ijNl9f2x3Ku99cR2kbqm51IpOT5kpa+f7+BYI6JLy+JWuH3nf55a76evgTNvWzq9yvDaOZ+XKTDBeUeZtsjanD51c42Xi9PRE5c1E0a1StGMY8uWnNZxnLeP84F6VmeS1YlT7nh9WLnDklmUMLCTfvJ6eWjTwb/COG+wi4yTzPDknqspapeXUsHLhuWEm8ZNO4Zn+nFeVX04idoe3s4W81K3cqUk1lKUnCa6xlBtpp+WGvInbihbXlKUasW8xanq1NPphrHqvQhrmIsLr2c1PfGkl4rqdx5fSdT0lS3pP8MVfsjKjDmjz1Y5cpRUnGrDNSU04NYUkud5i8bLGxGX/Abi79nVtp06vLzU6izCnVXNJPmUopRyuVp6Remqk0dMpyUkmtU0mn5M+QoxTbSinL3mkk3jbL6mucFZ/wANdckxO1E7K9k6qu3c3FOlCNKU6dvTcIuUY9JwnF4cW3J6rPu7YL+MAtrWKxqEZnYACTgAAAAAAAAAAAAAAAAAAAAAjeJ1tVH4v9F/ciZV42tOKUcrOG/dWXvKWEZOKXahOpKTSjHdvTCitTndfjE683OT32jl4SWyx8f1PNzZdWmWTNlis/ytlG4XM8YxzPGNsZ6eRKUbsplteYN+nflFcmldci3291zvk01T/f0Np04LGEsrbq/qQfCrzmpP2cXKpzNJ8uiytMy6EZecSq2so+11ekl3m2+9iWvg4rGPQ0/V1G5XfUiI3KzV7iKai2svGF11zjT4M0alzFycE05JJtdUns38ivwvbW7qfxJSVZvEOVzjhRk3CUWtE8PXL6M3rmnJV41I45XTcKurzmOtOWOr95fHyK7ZNue++Wa4ZqJa5/fxMtWRiKJlGVp7M3PNTcH+B/7Xt+jJgo/Zi+kr2VF4SdDnW/e7y1z/AKeWX/ui8I9Tx53jhpxzuoD5k+l6YAAAAAAAAAAAAAAAAAAAAA+H0xXNLni45aymsrdPo0UK27SXDX8zvaLaLTW3gZ8/k1w69o7V3yRTtV+2l3c/ebmjOTdOU26UW4x92cZZj46cy18euCu0blxeHlNbprDXqmTvayc7mtCNWUVOcoclVQw+VrllB8vwZG8a7MV6CdWEnWWddG6iXi/H4HmzMXncfd5WWtptNo5ZKN6blrcucowjvKSivVvCKlTujd4dxFU6tOcsuMakZNLfCkm8eeCPorrf5dqsKKo01TTbxnL8W3ls83cIVFicVJZT16NbNeBr0buM4qcHmMkmn4prQ+TrF83409TcaavEIU6fNXjSpuce9KSguflXvYaWc8uTDfVKvdlS5X0lGTwpJ47yaWcr+5luLhJNvGOvh8Sndp72taW6hTlGEHiEJZbrNNN4SwlFRWmdXjwK9xM6hVa2krwntHSuak6SThODxhuL5sNqXI09cNEjC6puo6SknUjFSlHqlLZs5l2Oo1ncwqU45jBvnk9I4aaaz1eu36FtsOB+zrSr89SVSTk3JtqOHusLdY8c7Ihea17Qredcprslfwr8SUoZ5KdvUi5PSLbcG8Pyyty+XPHKEPxqX5e99Voc4o2UIScsJKUm3tq3q2/PJllXfLyx1lrt0Wd8Ha+balfWkJ1zTWNLvwbi/wB6rT5U1CnBb7uU3u/hF/MnSl/Z9PvV46ru0nr61U2XQ9PxbTbHFp7nbVimbV3IADQsAAAAAAAAAAAAAAAAADxUqKKywPRzG7tfZ1J0u73JNLOjXg1jywXu44p/SvizRd1q5Yjl7vCy/iYfKpXNERvpzJ483hQuI0pL2dXlc5Up8+i96OO8kuj2x5peJN0aynFSi8prKf72LH9+l4mOpe53w/VJmevjxWNe3+kY8OY+7mvHOxntpyq0Z8spNycJLuuT/pkvd+TKBKbTw908P1R36pXpyynGDT37qIeXZ7h3/a2/wjj6JlkY/mVGT9OmZ4co4VO4rSVClUqJPOVzzUIx/FKSTxj9TpHDOH1oU1T9pVnh+88vZLTPSOmxLW9G3ts+wpUqed+WKTePFmGvxVt4yV3xe3G9LsX6bMd2YKtrUkuVRwt3s/hjJWbns7cXlzKVzzqhTSUEtObTaONvN7vRelmt7xc+vg8epJRvnjKyvkcjx4rXdZX/ANOr8yj6FlGlBRhGMYpaRSSj6YPMViPTV42xtrqiVr0edcyxFShFvm0jl74/wj5yUIpJ99p5y9I5293rv1MkePeZn/rJHi3m2oRXJOpLkgnKWjeNo+MpeG5vw4RCHvzWd2o6yz+d/wDJ8vOKqMcRxFZzhYS+SIW649FdcvwW5op49I75bcP6fWOb8rHw++p2spOmm3JRUuZ50jnGPD3mTtDtJScU2pJ7Nb/U5jRv6lR5aws6Z/wSXDaNWs+WjGVR9Wvdj6yeiNmO81j1q2T4+KI+HULS7hVjzQeV18U/BmchOzfCJ26k6kk5SxmKzhYzu3u9SbNlZmY5YLxEW46AASRAAAAAAAAAAAANDid+qawvef08zlrRWNy7ETM6hku76MNN3+hA33E+Z5+RH3d71bIW5vjBkzTZrx4ohLVeIGN35X3dZZnhVK9yu9YSs79mvUvX1yYadRGK4qo5siHt3b8THO7fiQ9atXm8Uo4Wfelqn44SPMeE15vMqsseCwl9ETd1CVldZ6mpVuEtnkz06NWCUFybPMuWLl8z0uE82s3nXbp8juoSjTUdz1TWm2uufQ3LeVWe+i88vPwM9OzhHZIyynGK1Obnp32iOn2vWeMSlJv49DRuOJ+ZhurlzeIL1fQ1FRUX3szl0S6vyR3UobepSnV2zjxefoZ7Thrk1CEXOb2SWX6vwXmy0cD7KVqyUq+aUOkFj2jXn0j+pdOH8NpW8eWlBRXV7yf5pPVltMEz2pv5EV4hWODdhoRSlcyc5f8ATi3GmvJtayfyRbra3hTioU4xhFbRikor0SMoNVaRXpkte1uwAEkQAAAAAAAAAAADHXrKEXKTwkBr8SvVSjnr+FFQvbtvMpPc9cU4i6s3J7dF4Ihb2vzaHn5svvPDbix+scta7ucs0p1T5VmaNW5SKoaNM7rpeAV6Q9e7RqVL3l3aS82icVFnjeeZmheJ7lZoRqzWYQqy/LTnJfRG3Dh949qFz/8AKp/glFEJmFkhcp+BsU66Kv8AdbuO9G4X/iq/4Er2pD38x/MnH9UPXTnErcqifgYLi6wQFHjUeso/NG5YUK17Lkt4OfRzelOPrLoNbd67eq/EntH5mSz4fcXHu06s15Rap/Gb0+pe+AdiqFviVXFWp4tdyL/0w/u8v0LQkloi+uD5Z7eRH2UGw7EVp/zpxpx/ph3pemdl9S3cL4LQtlilCKfWbWZv1m9SRwC6tIr0otktbsABNAAAAAAAAAAAAAAAD42AlJLVlS45xP2j5Y+6tvPzZscb4tzdyD7vV/1f8FerVDHny7/bDVhxa5lgryIy6mbFzXIu6qGWGyI01Lu4R44HwO44hUcKK7q9+pLSEPXxfkj1wrhFS+rxo09M6yl0hBbyf73aO2cI4ZStaUaNKOIxXxk+spPq2aMOL25npRmzevEdqxwf7N7Oik6ylXn1c24w+FNPb1bLNZ8HtqP8qhQh5xpwT+aWTeBsisR0xTaZ7kSABJEPjR9AGtPh9FvLpUm/Fwg388GeEUlhJJeC0R6AAAAAAAAAAAAAAAAAAAAAAAZWuOcX5s04PT8T8fJeR749xfenTflJ/wBkVidQyZs34w1YcX5S9VqhoXFY+16rNCrUMrXEMdeoRt1NyeFlttJJatt6JIz3NbCLN9m3Afaz+91F3IPFFP8AFPrP0Wy82/AnWntOoQyX9Y2tvY3s+rKglLWrPEqr8+kF5L9clgAPRrWKxqHnTMzO5AAdcAAAAAAAAAAAAAAAAAAAAAAAAAAAA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8100" y="-1249363"/>
            <a:ext cx="3048000" cy="2609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2583" name="AutoShape 7" descr="data:image/jpeg;base64,/9j/4AAQSkZJRgABAQAAAQABAAD/2wCEAAkGBhQSEBQUEhQVFRQVFBQUFRUUFBQVFBQUFBQVFBQUFBQXHCYeFxkjGRQUHy8gIycpLCwsFR4xNTAqNSYrLCkBCQoKDgwOGg8PFykcHBwsKSksLCksKSwpLCksLCwsLCwpLCkpLCkpKSkpLCksKSksKSwsKSwpLCwsKSwsLCksLP/AABEIALcBFAMBIgACEQEDEQH/xAAcAAABBQEBAQAAAAAAAAAAAAADAAECBAUGBwj/xAA+EAABAwIEAgYIBQIFBQAAAAABAAIRAyEEEjFBBVETImFxgZEGMlKhscHR8BQjQnLhkrIHFSQz8RY0Q2KT/8QAGAEAAwEBAAAAAAAAAAAAAAAAAQIDAAT/xAAjEQEBAAIDAQACAgMBAAAAAAAAAQIREiExAyJBUWETQoEy/9oADAMBAAIRAxEAPwD0PDYjIZC2KeLzs6usX2IXPhaXDMSGm42hHPH9mxp3WN7oNWmFaeQ51vJDdQJKkcHDcPdUNhDfaOnhzKtVeFhtgMxFySdu4LRr0LANIEbKhxt5YBBIkRP1Ty7pKxMXixNrdyovqZroWKBB18lOkydF16kjn3bTuYnwzBmnkrYwohBFAg9inyPpJzkF7lOq5CIRkC0NyEUV6EQn30VEhGwjgHAlBKiHQU0CuhMHRQLoWTTx7grdHFZteyAl1o3La0mzQiBqFUCBk1EhKm9SIWZGExCmk5bbAEJsiLCiWptl0EaagTCMVEppQsB6VIVEQ05UTTCO4Gqg4ShFsKbgmbRJRgGLUItR7Dt7tPNDe+do7lmBLklIhOj0PbchO18FMEiFyrCMrEGRqug4c10S8ASBA38eSrcHwGUZ3C50B2HPvK0mOm6hlZs03pn8TokHOHR2LBxtR7hDj1Zlb2P4yxojdYb3B7SZDSDpzlDHob4xKzQDzTUKkK1UDbyIvqPogVKfs37vouvHKa058p3tZw+IdmA2JhWK1lm0n3GxG4W5isOcsnkk+kksPhuxlvCFKK9QeU8JURRnQo9HAHKZ8PqFWp1IcCVrU6ocLaIZTQ43bIqYYiexRr4UiDzC2HIFShOq0o6ZQbCs4SA6dkquHg2Sp4ZPvZWrTeIUahBVakIU3PS8TcjwkHoZqJZ0/EvIXpFMvVd1RRDytwDmOU8oOdQfUW4UecGcoBqiyoTpdSsNT4D6rWWNLKYvTObzt98knVeVvj5oZWYjUA0E9p+iG95O6TlArMYuUTVTOQagTQBSUlXFSEkwOlmEi9MVEhQ1D7a/Bsddwe79IiVoMxwgk2aLarl8q3eD4EFge+SZ6okwAOzvlQ+mEnauOX8qHFKTXHM33rJrMMrV4njvzC0xlBsBt5aqlxfGh7wW6QLfFDHGtlYotMTYGfd2hCLCjtdKsspywyN7J70X1Vw1Jz3NaBLibbHzXafhc9JrahBcPWgjXt7Vxr6b2EESDsRI8ij8KFXpQRz6znSQJmSee6Gf5T0ceqPxThpbeIGyzRyK6TizpZEXHwXPAGbI/PK3EM5qglqt4IEN8VB2GMo7XRAT3LosiQqJnFRqU7zsmzo49hbpOVE9ybMmNYBN4G9mc8BN0gQatWVCEdhpZsnyqsx8I7aqbkGksiSYmVArcm0dyQA5SfckQnDEbnrwJhv0pJ7uSd4TqLnKdytUk0EHbJEodRQ6VN6AjkMlLMoOcgJiUJ4UnOUSU0oBFxSSLkk2w06voUuiRZTSuTlVuMCyLoTi5aCwG3IGBzELBJXR4Ino259SPdt7oU8+zTpzHHqYDiWkEuJOkmDf6rFHauj49XbsLz3R4eKwy2U+Fui5SbRaQFqcMIMA6ExMSVmU6EmAtThp6J4dY338kc9WNj63Tgwxpa4ZmnY6C+yzqpAAAERpC3Kjsw2P8ifgQsHiFMtN9Sued1UKqSWzsqTacSpGqdJRM2yrjNEyuwHORqVGRdMKUq0ymn2TQJojko9EOQVnKhu1TTItxAcwcghGkOQVt7QhFqGxkCbRHIKXQjkFMBLMENjoI4dvJDdhgrQgpFiaZBpTewjtQ23V7KhPoxcbo8g0GxqnCm1qYtS7PoMoT0dzUFwRhVd4QoVlzLIBTyl0g4oTnJVHILnp4CRchueol6E9yIHLkkAvSRZ3iUqOdNnXLxq3KCMbJA5kDsvZbXEsYWNDWiXR3RtIWZw4jNJElokAXk8/DVHx5l7XNAJB6wGsi5lSy90edsDEVHCZPPXXl9VWar3FKLj1yZmf5HvVKhSJMfcK2Nlm0rLtdwdI5b76I+VJpgWTF6W7N06LhzfyWRAsfG5WbxGlfPIIFtd+1amHAZSAOoG9zJEkBc7j8S4yCbTKh++lP0rVKkv7kZrSO1VsOL9yuNViJkqBrQnc5VKr5csC305Vc1SSiYei52tlcGAAuUN6Nrahnd9hLOfsK8GwpQtsNKdIEnbyRnUFY/DABCdVixS7ptQBtKCiOalVdZKkZCMrWI9GnNCRCtNwyIKBR5NpSfh4FkCpTK0cqFVZZCZDYzHtQaghWa5Vc1Z1VYnQXOQKhRT2oNZtk8KqPKA8or0FyYiBchOcpuUS2U22BJSUjTSR22ndJJ4ShR2IuFxOR0xNiPNblWk1tNxPseN9ffCwKTJcBzI+K2eJVzkdyuL630gclD6a3FsN6cviMY6oQwnqzpsLouHwwZMGULC05JJGlgVZhUk0S0iFEqRUSE2yN3g5zUznuAYHdr46rG4vXb0kNFgO2SVrUaX+nEGARLj2zB+GywOIth7h273PuXPP/VX/ANU8AJkq4GoGGR5VU9mLUOhSBffmiygNa4vhtyhfBnrY6QA2Q69We5Bo4Z5MHmrNTAQpdRX1UcZTAlGqUYKZputttC07jtVfE0pVimfNRqLStYrUMJOqvYbCBqBg6ovOy1adO10LR0A5ig99kZ7gFTqu1hZlGrWhVX4pLEOVZwVIS0qlRAcVOQhuKpCIPegvqKbyq1VypCVB6rvRSVAhEACnKI5ijlR2KMpJEJLA7VJOko7Po9N0EHkQfJXOMY60NIJdYAR8FSK4mhTy49kSOv2aGZ23k+aSyZWKYyzG12NGnAAU4Ukim2npAhRLURNC220vtxH+m7ZLB3WKyK7ZeBIOUXI56x2q9UxEUCOThHcb/FVKDOr3381Oe098ToNuUeFCi25RYT7JpCFd4RSBLjvKrU6UkDmtvD0WsFh/KnnetKYT9hOEFTe6QnqiUA2U5VEYBmVCrh2gIoPNKqQsym1u6Z4Om50U3uhD6TrA6CUxVnC4DLcm/JXTVgKTbiVVrhJO6ZIgHdVq4AlQFWFWr1bFUkLaza7rqu9ylUchOeqyJ1GUMlSfogAymBGo5AqI1VyqPcnhKkEToEKi0yFcJWrSANpJFimSoErbNpDKknlJbYOpzJZlCU0qRxmvuFzj67TjhBB640lby5dmGIxzSYs/t7UP9jzXGuulNKhKaUSJynQ5SlBnOel7HS2J05W3XQ4P/aZOuRn9oWP6TYxoDWkGZnaFsYU9Rn7W/wBoQnimf66/UWKRujKqHQj5kCDUKJcertuthjDuboPDqfVHmrbgpZXak6ArOgSqWIeVbxdW0Ki2vzC0g7DfiXAaHyQunKumvJmFKqA4aQiCnSu9sq9TpZ3aWBWeXQe5bOCqS2Y7ELB2lVoW5LJxOJIMbLUxeIgLExL8ybGFqL6qhUHVPcoNMKviMQBZU0TatUCACCSoVKs6KAbB1VClWKnRFkF7lYa05QVr40VazVWi6tV3KsRumlLRaYuilVWOMq8LjRatKAQhuCsOagliA7BKSmaaSLOmhJDzp86gqmTAnlfyuuXw+NL8a2wEuPwK6Zpmx0NvNYNHBtbiwQNHGLnkVpex64/9dFCiQmzpZ1tl0fKlCjnTZ1ttpm+kOBa5jXHNMkWmIHgtLDt6jf2t+AWL6RUXuDSJjvtK2cO7qN/a34BCeHznnf6ghCdriE2dMXrEb/Bx1J5nf5I+IJCzuEcQEZD2x9FfrvBCjbqqSKrW5nQbDmrTqLWgEAW33Quly053Cy8TxomyM7a9L1TEi9kAVlkOxc7phiO1Pou27hMLndNoBE9q2QICxeBYyQW7gz5rQr8RY2Ze0RzcB8VO3sbKr4511l4zK3fVVuKcdpOcYq0v/oz6rJrY8PkNcHftII9ythC5Vbq44aBUahJKhT9YT9lWDbZU88T9CpiEKq9GqOVR7k8CrvD8J0gPZurFenlAHJaXAcHFGTN7wfIe5RxVQXBC57nvJaYaxc5WuYUa4hTxLgHEnTdZmJ47TO5/pK6JLUbZGjhGzfZWis7hvFKT4a09YiYgjTW6vkrXcoTsxUCpEqBKGxRKSYlJbbabWZPKFKUqWlE6roaY1grmOFvccWJJ1dqT7JXTNKw8D/3P9XwK09Py/HWm8+uBqR5obsYwfrb/AFBUKmHDnOJA11IE8h8EDE02FjgMoI7I37RfwXP/AJpvUm1P8PW7WvTxLXCQ4HuIt3orTOl+5cY+mwQCcxnTQHn2oor9UNHVBOjbDTf3LoQdniWN6GX/AKTAjdztEEPsI5Bcs6s9rGsJMS4xJTMxlQGA90AWvohOhvbqsyYuXOt4lV9rlsL+5T/zep2HW0cvFbcDVbwqRoqHHaZyXJm25VJvGH8mmdNR81t+kjYbprClnfymlMZ+NcGc0+sfMrsOGj8mnNzlBve5ErmHC5XS8OfNJnYI8rLpy7c8WCwI+HcwA52udyyxbnqQgSrOC/V3fNR+nWO1cO7pn1/SNtJ3Up1GnS+U/NXGVhXoCqRBcXa62Jb8lg8XZ1lvcOZlwdOZ0eYH/s50fFR+vWEs92r898rHE8Xpdcrpf8PqQ6OqCJmozabZf+VzWKwnR9WSbnURvyk/FH4NJFQAkeqdSOY5rsvfzc06zeicQpU6bSA0DfRcjjuIua4iBY81ksaekbJPrt3PtBanEqNyfvRS1wPcuTOrcXdyHmVt8NyuptcRDnCZ1C5iuxdFwo/kU/2x5EhXviU9dXgcWMl4tbsWZxPiLLw5vmFkY3ClzcwJEWXM4toLiHNntFj/ACoYfOXK9rZZ2YtviDXPbLbzMxy0+qwquAPu+wul4YwDDMyw7qmxsfWKwcfmzGZF9FfHKzKxLLHeOzcDw+XENNtHf2ldMSuZ4PUPTtk+1/aV0hcm+l7LhNQxKiUiVAuUzknUMySzNWg/M2QQQZu0yNYsd0m1mkSHCJiZGs5Y87d68GpcZxDcoFeo0UxDA1xAbroBb9TvNQp1cpzGs4mQYYTMgyMzjoUeP9tb/T35lduuZupGo1FiO8clmYegQ8vJAvpqTMiIGmi8XqcVeBDHFmps4l3WiTmN7wJ7gg0MW4G1RwJ1IcZiZSZfO3ymxzk9j6ApuEWv2m65XH4tv4ghzxJc4AEi5DjIC8xZxJ4ADatSBdoD3QL5rCfaJKruqZj6zi4nNMyZOp75Uvl8OFvav0+3KTp6mSC9kEEQdDOoBHuR3Uzmbyv7x/C8swXEX0nSx7hBBI2OXmFdxXpNWeHNdUID3BxixFohp2Gluzvm/FHk9KdUH6nABoJk7TzOw0VD/OaLXOzVGAAtZr+ogeYuLrzXE4t9RxLqjnEi8k3uPoFXFAHcrcIHK/qPS8L6S4YvLelbJcQJkDTckQFZo8UovblZVYXxmjNeNZ8l5S2i3WfipdAAJnwRuMCZZPZuGtFTEUaYcDLrgEEw2Cbdy3/SfHMymajIaY9ZtiNQb620Xz9RrGmczHlpykS0kGHtLXCeRaSPFQyAjU6e9Svx3lLvxSfWyWaepis09YOBEB0gjQiZPKy6DgddrqYAIN3RBFxYkjnqvC6dKJ6xE9/LdFpucCIqOETEOiJ1jvKtZEpv+H0BlU6ZgHtXz/T4hWbpVqC+az3C4kB2utyk/iVckHpqkgkgmo6RIgkGZkiyTL58prZsc+N3p7FxTVdTUo5KDW+yxo8Yj4r51fxauYzVnmCHCXusYiZ7lcqelmMII/E1SHNa0y86NED3eaTL48tTfh8frrd09J4w3rFB4LVy1SPaaR4+sP7SvMWccxIAAqugCBLpEcoOyPT9JMS0tOcdUtIsP0mQDGo5q8xkx47RuV5ben1TDp5GfIyuy4jwxppAxeAZ8F8/1PS3Fn/ybuMw39RmO4bDZa2J/wAU+IVPWqgCQYaymAI2007CofT55Za1fFcPpjN7dpjsNlJC0uBOmlHsuI8D1vmV5JhvSbEU4h+ZsuMOuLwSZ11V7D+nuKZOQ0xmiZaDpI59qtrrSW+9vXaj/wAtw7VyfEW9ZcO703xvW/N9Y3ADI0iRa3gqtXj+JcSXVSCcvIAxygW+aTDDjlafLLlNR6xwZ2bD/tLh78w+KpY6qdDccivOcP6W4um14ZUMPs4Q2P3NkWOqc+lOJIaDUFoF2t0iJJi5TcfyuQ8vxmLu8EW9Kwzl6wsbi9tfFdNUpEfdl44/0hrA5g++nqiBG4Gx1V3/AK8xgAHSgGCJyNkyZJO08k2V2WSx6iQhNeHCWkEcwQRy1C8yr+l9eoC19RzQZk0wB6xBuPDnzQcH6UYjDNDKT2PYQIDmmGwSTAEQTJnuCXRtPUikvMmf4g4sT/tuvMlkeFjokjoHMOPWPePiEEtnxSSRAYm/cEMP9b75JJIgcP0T0axBCSSwRJtXXu+aE+qYCSSwjUqxv98k1GpA8/cCfkkksyLqnV8R809SsY8/mnSRYF7/AIj5pxVMJklgTZUMpNqmSkkgJjUIJBSbVTJIsbpTKIXRry+7pJIUoQrlG6abJJLCHUqaDlKYOE+CSSzCOr2QKjpKSSwkw9qLXrkwZ+xomSWY9Oud9lN2JKSSzBdKbobq7p1SSWY/4x3NR/Eu5lMklMcYo80kklm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2588" name="Picture 12" descr="C:\Users\Pawel\Desktop\beznazwy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480098"/>
            <a:ext cx="1368152" cy="919759"/>
          </a:xfrm>
          <a:prstGeom prst="rect">
            <a:avLst/>
          </a:prstGeom>
          <a:noFill/>
        </p:spPr>
      </p:pic>
      <p:pic>
        <p:nvPicPr>
          <p:cNvPr id="1027" name="Picture 3" descr="C:\Users\Pawel\Desktop\beznazwy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437112"/>
            <a:ext cx="1368152" cy="889299"/>
          </a:xfrm>
          <a:prstGeom prst="rect">
            <a:avLst/>
          </a:prstGeom>
          <a:noFill/>
        </p:spPr>
      </p:pic>
      <p:pic>
        <p:nvPicPr>
          <p:cNvPr id="2" name="Picture 2" descr="C:\Users\Pawel\Desktop\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640"/>
            <a:ext cx="960107" cy="720080"/>
          </a:xfrm>
          <a:prstGeom prst="rect">
            <a:avLst/>
          </a:prstGeom>
          <a:noFill/>
        </p:spPr>
      </p:pic>
      <p:pic>
        <p:nvPicPr>
          <p:cNvPr id="1030" name="Picture 6" descr="C:\Users\Pawel\Desktop\beznazwy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116632"/>
            <a:ext cx="1670695" cy="1251357"/>
          </a:xfrm>
          <a:prstGeom prst="rect">
            <a:avLst/>
          </a:prstGeom>
          <a:noFill/>
        </p:spPr>
      </p:pic>
      <p:pic>
        <p:nvPicPr>
          <p:cNvPr id="17" name="Picture 1" descr="C:\Users\Pawel\Desktop\beznazwy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564904"/>
            <a:ext cx="1368151" cy="910442"/>
          </a:xfrm>
          <a:prstGeom prst="rect">
            <a:avLst/>
          </a:prstGeom>
          <a:noFill/>
        </p:spPr>
      </p:pic>
      <p:pic>
        <p:nvPicPr>
          <p:cNvPr id="2050" name="Picture 2" descr="C:\Users\Paweł Patkowski\Desktop\logokts (1)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257" y="546844"/>
            <a:ext cx="5001118" cy="153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064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6"/>
          <p:cNvSpPr>
            <a:spLocks noChangeArrowheads="1"/>
          </p:cNvSpPr>
          <p:nvPr/>
        </p:nvSpPr>
        <p:spPr bwMode="auto">
          <a:xfrm>
            <a:off x="1946275" y="2079625"/>
            <a:ext cx="3365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199" name="Rectangle 37"/>
          <p:cNvSpPr>
            <a:spLocks noChangeArrowheads="1"/>
          </p:cNvSpPr>
          <p:nvPr/>
        </p:nvSpPr>
        <p:spPr bwMode="auto">
          <a:xfrm>
            <a:off x="1946275" y="2921000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1946275" y="3724275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1" name="Symbol zastępczy stopki 8"/>
          <p:cNvSpPr txBox="1">
            <a:spLocks noGrp="1"/>
          </p:cNvSpPr>
          <p:nvPr/>
        </p:nvSpPr>
        <p:spPr bwMode="auto">
          <a:xfrm>
            <a:off x="2843213" y="2349500"/>
            <a:ext cx="475297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l-PL" altLang="pl-PL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202" name="Prostokąt 1"/>
          <p:cNvSpPr>
            <a:spLocks noChangeArrowheads="1"/>
          </p:cNvSpPr>
          <p:nvPr/>
        </p:nvSpPr>
        <p:spPr bwMode="auto">
          <a:xfrm>
            <a:off x="1691680" y="1340768"/>
            <a:ext cx="6768752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</p:txBody>
      </p:sp>
      <p:sp>
        <p:nvSpPr>
          <p:cNvPr id="152578" name="AutoShape 2" descr="data:image/jpeg;base64,/9j/4AAQSkZJRgABAQAAAQABAAD/2wCEAAkGBxEQEhUSERQQFRQXEhUVFBUXFBAVExQVFhQWGRUUFBQYHCggGholGxQXITMhJSkrLi4uGB8/ODMsNygtLiwBCgoKDg0OGxAQGy0kICQrLCw0LC8sLC0sNCwsLCwsLDQsNC0sLCwsLCwsLCwsLCwsNCwsLCwsLCwsLCwsLCwsLP/AABEIANAA8wMBIgACEQEDEQH/xAAbAAEAAgMBAQAAAAAAAAAAAAAABQYDBAcCAf/EADsQAAIBAwIDBQUGBQMFAAAAAAABAgMEESExBRJBBiJRYXETMoGRoQcUQnKx8CMzUsHRYqLhU1SDkpP/xAAZAQEAAwEBAAAAAAAAAAAAAAAAAgMEAQX/xAAoEQEAAgICAgEDAwUAAAAAAAAAAQIDESExBBJRE0FCBSJhFTJxobH/2gAMAwEAAhEDEQA/AO4gAAAAAAAAAAAAAAAAAAAAAAAAAAAAAAAAAAAAAAAAAAAAAAAAAAAAAAAAAAAAAAAAAAAAAAAAAAAAAAAAAAAAAAAAAAAAAAAAAAAAAAAAAAAAAAAAAAAAAAAAAAAAAAAAAAAAAAAAAAAAAAAAAAAAAAAAAADFdXEKUJVKkoxhGLlKTeEkt22cb7X9p7niFWNGjX+70/aJO2yqdxXXNLlnzPmU6bUeZrHKk8PLzjk2iHYjbslG4hPPJKMsPEsSTw/B42Mpxf7NXOlfxhTjCi55+80o8uJclOXNNxU91NxXMotd54xk7QcraLRuCY0AAk4AAAAAAAAAAAAAAAAAAAAAAAAAxVq6jvv0XVkdXr3M/wCXBRXqnL66ELXiHJnSWPhU7+hXX8yc9enN/ZMhrq1nHXvrOzy1n0Znt5WvxVWza+zowOWrilzRfdrVF5OXNH65RL8O7czjpcQUo9alPp+ZbfVegp5dJ74Rr5NZ4nhewadneUrmCnSnzRb3i8NPwkunoyO43xyVpJJwlOMot8/dShPKUYz/ADZ0/KzT7RrbRHPSj/anxz2tWNnmsqMHms6UI1Juq1/DxBtZjB4eOra/paKVT4Eri2jKHt5un/DcK06fMq85LllJ08uFPlT0zq5dMZd64bauNenVk081Mzm3iFX21Oo+d9FhpLHi5+KxBcTtqdvUdGhTjCEauXUjXlNVuaHMkny92UZU+VReUl6mW+XfML6050sP2U2zVe49o4+0p0aMZRjOtJRlVc3U0muXLdJLuv8AD8X0w5f2QvlQv40/aKaq0lzyVWHsnVnJvnjHOOebilhbYed0dQL8Mx6RpXf+7kABagAAAAAAAAAAAAAAAAAAAAABp8QvfZRzu9PSKzrJmW+uY0qcqks4im3jd46IqNjdVbxSqtLEZrkjo1nTR56JPfz8ijNl9f2x3Ku99cR2kbqm51IpOT5kpa+f7+BYI6JLy+JWuH3nf55a76evgTNvWzq9yvDaOZ+XKTDBeUeZtsjanD51c42Xi9PRE5c1E0a1StGMY8uWnNZxnLeP84F6VmeS1YlT7nh9WLnDklmUMLCTfvJ6eWjTwb/COG+wi4yTzPDknqspapeXUsHLhuWEm8ZNO4Zn+nFeVX04idoe3s4W81K3cqUk1lKUnCa6xlBtpp+WGvInbihbXlKUasW8xanq1NPphrHqvQhrmIsLr2c1PfGkl4rqdx5fSdT0lS3pP8MVfsjKjDmjz1Y5cpRUnGrDNSU04NYUkud5i8bLGxGX/Abi79nVtp06vLzU6izCnVXNJPmUopRyuVp6Remqk0dMpyUkmtU0mn5M+QoxTbSinL3mkk3jbL6mucFZ/wANdckxO1E7K9k6qu3c3FOlCNKU6dvTcIuUY9JwnF4cW3J6rPu7YL+MAtrWKxqEZnYACTgAAAAAAAAAAAAAAAAAAAAAjeJ1tVH4v9F/ciZV42tOKUcrOG/dWXvKWEZOKXahOpKTSjHdvTCitTndfjE683OT32jl4SWyx8f1PNzZdWmWTNlis/ytlG4XM8YxzPGNsZ6eRKUbsplteYN+nflFcmldci3291zvk01T/f0Np04LGEsrbq/qQfCrzmpP2cXKpzNJ8uiytMy6EZecSq2so+11ekl3m2+9iWvg4rGPQ0/V1G5XfUiI3KzV7iKai2svGF11zjT4M0alzFycE05JJtdUns38ivwvbW7qfxJSVZvEOVzjhRk3CUWtE8PXL6M3rmnJV41I45XTcKurzmOtOWOr95fHyK7ZNue++Wa4ZqJa5/fxMtWRiKJlGVp7M3PNTcH+B/7Xt+jJgo/Zi+kr2VF4SdDnW/e7y1z/AKeWX/ui8I9Tx53jhpxzuoD5k+l6YAAAAAAAAAAAAAAAAAAAAA+H0xXNLni45aymsrdPo0UK27SXDX8zvaLaLTW3gZ8/k1w69o7V3yRTtV+2l3c/ebmjOTdOU26UW4x92cZZj46cy18euCu0blxeHlNbprDXqmTvayc7mtCNWUVOcoclVQw+VrllB8vwZG8a7MV6CdWEnWWddG6iXi/H4HmzMXncfd5WWtptNo5ZKN6blrcucowjvKSivVvCKlTujd4dxFU6tOcsuMakZNLfCkm8eeCPorrf5dqsKKo01TTbxnL8W3ls83cIVFicVJZT16NbNeBr0buM4qcHmMkmn4prQ+TrF83409TcaavEIU6fNXjSpuce9KSguflXvYaWc8uTDfVKvdlS5X0lGTwpJ47yaWcr+5luLhJNvGOvh8Sndp72taW6hTlGEHiEJZbrNNN4SwlFRWmdXjwK9xM6hVa2krwntHSuak6SThODxhuL5sNqXI09cNEjC6puo6SknUjFSlHqlLZs5l2Oo1ncwqU45jBvnk9I4aaaz1eu36FtsOB+zrSr89SVSTk3JtqOHusLdY8c7Ihea17Qredcprslfwr8SUoZ5KdvUi5PSLbcG8Pyyty+XPHKEPxqX5e99Voc4o2UIScsJKUm3tq3q2/PJllXfLyx1lrt0Wd8Ha+balfWkJ1zTWNLvwbi/wB6rT5U1CnBb7uU3u/hF/MnSl/Z9PvV46ru0nr61U2XQ9PxbTbHFp7nbVimbV3IADQsAAAAAAAAAAAAAAAAADxUqKKywPRzG7tfZ1J0u73JNLOjXg1jywXu44p/SvizRd1q5Yjl7vCy/iYfKpXNERvpzJ483hQuI0pL2dXlc5Up8+i96OO8kuj2x5peJN0aynFSi8prKf72LH9+l4mOpe53w/VJmevjxWNe3+kY8OY+7mvHOxntpyq0Z8spNycJLuuT/pkvd+TKBKbTw908P1R36pXpyynGDT37qIeXZ7h3/a2/wjj6JlkY/mVGT9OmZ4co4VO4rSVClUqJPOVzzUIx/FKSTxj9TpHDOH1oU1T9pVnh+88vZLTPSOmxLW9G3ts+wpUqed+WKTePFmGvxVt4yV3xe3G9LsX6bMd2YKtrUkuVRwt3s/hjJWbns7cXlzKVzzqhTSUEtObTaONvN7vRelmt7xc+vg8epJRvnjKyvkcjx4rXdZX/ANOr8yj6FlGlBRhGMYpaRSSj6YPMViPTV42xtrqiVr0edcyxFShFvm0jl74/wj5yUIpJ99p5y9I5293rv1MkePeZn/rJHi3m2oRXJOpLkgnKWjeNo+MpeG5vw4RCHvzWd2o6yz+d/wDJ8vOKqMcRxFZzhYS+SIW649FdcvwW5op49I75bcP6fWOb8rHw++p2spOmm3JRUuZ50jnGPD3mTtDtJScU2pJ7Nb/U5jRv6lR5aws6Z/wSXDaNWs+WjGVR9Wvdj6yeiNmO81j1q2T4+KI+HULS7hVjzQeV18U/BmchOzfCJ26k6kk5SxmKzhYzu3u9SbNlZmY5YLxEW46AASRAAAAAAAAAAAANDid+qawvef08zlrRWNy7ETM6hku76MNN3+hA33E+Z5+RH3d71bIW5vjBkzTZrx4ohLVeIGN35X3dZZnhVK9yu9YSs79mvUvX1yYadRGK4qo5siHt3b8THO7fiQ9atXm8Uo4Wfelqn44SPMeE15vMqsseCwl9ETd1CVldZ6mpVuEtnkz06NWCUFybPMuWLl8z0uE82s3nXbp8juoSjTUdz1TWm2uufQ3LeVWe+i88vPwM9OzhHZIyynGK1Obnp32iOn2vWeMSlJv49DRuOJ+ZhurlzeIL1fQ1FRUX3szl0S6vyR3UobepSnV2zjxefoZ7Thrk1CEXOb2SWX6vwXmy0cD7KVqyUq+aUOkFj2jXn0j+pdOH8NpW8eWlBRXV7yf5pPVltMEz2pv5EV4hWODdhoRSlcyc5f8ATi3GmvJtayfyRbra3hTioU4xhFbRikor0SMoNVaRXpkte1uwAEkQAAAAAAAAAAADHXrKEXKTwkBr8SvVSjnr+FFQvbtvMpPc9cU4i6s3J7dF4Ihb2vzaHn5svvPDbix+scta7ucs0p1T5VmaNW5SKoaNM7rpeAV6Q9e7RqVL3l3aS82icVFnjeeZmheJ7lZoRqzWYQqy/LTnJfRG3Dh949qFz/8AKp/glFEJmFkhcp+BsU66Kv8AdbuO9G4X/iq/4Er2pD38x/MnH9UPXTnErcqifgYLi6wQFHjUeso/NG5YUK17Lkt4OfRzelOPrLoNbd67eq/EntH5mSz4fcXHu06s15Rap/Gb0+pe+AdiqFviVXFWp4tdyL/0w/u8v0LQkloi+uD5Z7eRH2UGw7EVp/zpxpx/ph3pemdl9S3cL4LQtlilCKfWbWZv1m9SRwC6tIr0otktbsABNAAAAAAAAAAAAAAAD42AlJLVlS45xP2j5Y+6tvPzZscb4tzdyD7vV/1f8FerVDHny7/bDVhxa5lgryIy6mbFzXIu6qGWGyI01Lu4R44HwO44hUcKK7q9+pLSEPXxfkj1wrhFS+rxo09M6yl0hBbyf73aO2cI4ZStaUaNKOIxXxk+spPq2aMOL25npRmzevEdqxwf7N7Oik6ylXn1c24w+FNPb1bLNZ8HtqP8qhQh5xpwT+aWTeBsisR0xTaZ7kSABJEPjR9AGtPh9FvLpUm/Fwg388GeEUlhJJeC0R6AAAAAAAAAAAAAAAAAAAAAAAZWuOcX5s04PT8T8fJeR749xfenTflJ/wBkVidQyZs34w1YcX5S9VqhoXFY+16rNCrUMrXEMdeoRt1NyeFlttJJatt6JIz3NbCLN9m3Afaz+91F3IPFFP8AFPrP0Wy82/AnWntOoQyX9Y2tvY3s+rKglLWrPEqr8+kF5L9clgAPRrWKxqHnTMzO5AAdcAAAAAAAAAAAAAAAAAAAAAAAAAAAA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44626" y="-603448"/>
            <a:ext cx="3048000" cy="2609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2583" name="AutoShape 7" descr="data:image/jpeg;base64,/9j/4AAQSkZJRgABAQAAAQABAAD/2wCEAAkGBhQSEBQUEhQVFRQVFBQUFRUUFBQVFBQUFBQVFBQUFBQXHCYeFxkjGRQUHy8gIycpLCwsFR4xNTAqNSYrLCkBCQoKDgwOGg8PFykcHBwsKSksLCksKSwpLCksLCwsLCwpLCkpLCkpKSkpLCksKSksKSwsKSwpLCwsKSwsLCksLP/AABEIALcBFAMBIgACEQEDEQH/xAAcAAABBQEBAQAAAAAAAAAAAAADAAECBAUGBwj/xAA+EAABAwIEAgYIBQIFBQAAAAABAAIRAyEEEjFBBVETImFxgZEGMlKhscHR8BQjQnLhkrIHFSQz8RY0Q2KT/8QAGAEAAwEBAAAAAAAAAAAAAAAAAQIDAAT/xAAjEQEBAAIDAQACAgMBAAAAAAAAAQIREiExAyJBUWETQoEy/9oADAMBAAIRAxEAPwD0PDYjIZC2KeLzs6usX2IXPhaXDMSGm42hHPH9mxp3WN7oNWmFaeQ51vJDdQJKkcHDcPdUNhDfaOnhzKtVeFhtgMxFySdu4LRr0LANIEbKhxt5YBBIkRP1Ty7pKxMXixNrdyovqZroWKBB18lOkydF16kjn3bTuYnwzBmnkrYwohBFAg9inyPpJzkF7lOq5CIRkC0NyEUV6EQn30VEhGwjgHAlBKiHQU0CuhMHRQLoWTTx7grdHFZteyAl1o3La0mzQiBqFUCBk1EhKm9SIWZGExCmk5bbAEJsiLCiWptl0EaagTCMVEppQsB6VIVEQ05UTTCO4Gqg4ShFsKbgmbRJRgGLUItR7Dt7tPNDe+do7lmBLklIhOj0PbchO18FMEiFyrCMrEGRqug4c10S8ASBA38eSrcHwGUZ3C50B2HPvK0mOm6hlZs03pn8TokHOHR2LBxtR7hDj1Zlb2P4yxojdYb3B7SZDSDpzlDHob4xKzQDzTUKkK1UDbyIvqPogVKfs37vouvHKa058p3tZw+IdmA2JhWK1lm0n3GxG4W5isOcsnkk+kksPhuxlvCFKK9QeU8JURRnQo9HAHKZ8PqFWp1IcCVrU6ocLaIZTQ43bIqYYiexRr4UiDzC2HIFShOq0o6ZQbCs4SA6dkquHg2Sp4ZPvZWrTeIUahBVakIU3PS8TcjwkHoZqJZ0/EvIXpFMvVd1RRDytwDmOU8oOdQfUW4UecGcoBqiyoTpdSsNT4D6rWWNLKYvTObzt98knVeVvj5oZWYjUA0E9p+iG95O6TlArMYuUTVTOQagTQBSUlXFSEkwOlmEi9MVEhQ1D7a/Bsddwe79IiVoMxwgk2aLarl8q3eD4EFge+SZ6okwAOzvlQ+mEnauOX8qHFKTXHM33rJrMMrV4njvzC0xlBsBt5aqlxfGh7wW6QLfFDHGtlYotMTYGfd2hCLCjtdKsspywyN7J70X1Vw1Jz3NaBLibbHzXafhc9JrahBcPWgjXt7Vxr6b2EESDsRI8ij8KFXpQRz6znSQJmSee6Gf5T0ceqPxThpbeIGyzRyK6TizpZEXHwXPAGbI/PK3EM5qglqt4IEN8VB2GMo7XRAT3LosiQqJnFRqU7zsmzo49hbpOVE9ybMmNYBN4G9mc8BN0gQatWVCEdhpZsnyqsx8I7aqbkGksiSYmVArcm0dyQA5SfckQnDEbnrwJhv0pJ7uSd4TqLnKdytUk0EHbJEodRQ6VN6AjkMlLMoOcgJiUJ4UnOUSU0oBFxSSLkk2w06voUuiRZTSuTlVuMCyLoTi5aCwG3IGBzELBJXR4Ino259SPdt7oU8+zTpzHHqYDiWkEuJOkmDf6rFHauj49XbsLz3R4eKwy2U+Fui5SbRaQFqcMIMA6ExMSVmU6EmAtThp6J4dY338kc9WNj63Tgwxpa4ZmnY6C+yzqpAAAERpC3Kjsw2P8ifgQsHiFMtN9Sued1UKqSWzsqTacSpGqdJRM2yrjNEyuwHORqVGRdMKUq0ymn2TQJojko9EOQVnKhu1TTItxAcwcghGkOQVt7QhFqGxkCbRHIKXQjkFMBLMENjoI4dvJDdhgrQgpFiaZBpTewjtQ23V7KhPoxcbo8g0GxqnCm1qYtS7PoMoT0dzUFwRhVd4QoVlzLIBTyl0g4oTnJVHILnp4CRchueol6E9yIHLkkAvSRZ3iUqOdNnXLxq3KCMbJA5kDsvZbXEsYWNDWiXR3RtIWZw4jNJElokAXk8/DVHx5l7XNAJB6wGsi5lSy90edsDEVHCZPPXXl9VWar3FKLj1yZmf5HvVKhSJMfcK2Nlm0rLtdwdI5b76I+VJpgWTF6W7N06LhzfyWRAsfG5WbxGlfPIIFtd+1amHAZSAOoG9zJEkBc7j8S4yCbTKh++lP0rVKkv7kZrSO1VsOL9yuNViJkqBrQnc5VKr5csC305Vc1SSiYei52tlcGAAuUN6Nrahnd9hLOfsK8GwpQtsNKdIEnbyRnUFY/DABCdVixS7ptQBtKCiOalVdZKkZCMrWI9GnNCRCtNwyIKBR5NpSfh4FkCpTK0cqFVZZCZDYzHtQaghWa5Vc1Z1VYnQXOQKhRT2oNZtk8KqPKA8or0FyYiBchOcpuUS2U22BJSUjTSR22ndJJ4ShR2IuFxOR0xNiPNblWk1tNxPseN9ffCwKTJcBzI+K2eJVzkdyuL630gclD6a3FsN6cviMY6oQwnqzpsLouHwwZMGULC05JJGlgVZhUk0S0iFEqRUSE2yN3g5zUznuAYHdr46rG4vXb0kNFgO2SVrUaX+nEGARLj2zB+GywOIth7h273PuXPP/VX/ANU8AJkq4GoGGR5VU9mLUOhSBffmiygNa4vhtyhfBnrY6QA2Q69We5Bo4Z5MHmrNTAQpdRX1UcZTAlGqUYKZputttC07jtVfE0pVimfNRqLStYrUMJOqvYbCBqBg6ovOy1adO10LR0A5ig99kZ7gFTqu1hZlGrWhVX4pLEOVZwVIS0qlRAcVOQhuKpCIPegvqKbyq1VypCVB6rvRSVAhEACnKI5ijlR2KMpJEJLA7VJOko7Po9N0EHkQfJXOMY60NIJdYAR8FSK4mhTy49kSOv2aGZ23k+aSyZWKYyzG12NGnAAU4Ukim2npAhRLURNC220vtxH+m7ZLB3WKyK7ZeBIOUXI56x2q9UxEUCOThHcb/FVKDOr3381Oe098ToNuUeFCi25RYT7JpCFd4RSBLjvKrU6UkDmtvD0WsFh/KnnetKYT9hOEFTe6QnqiUA2U5VEYBmVCrh2gIoPNKqQsym1u6Z4Om50U3uhD6TrA6CUxVnC4DLcm/JXTVgKTbiVVrhJO6ZIgHdVq4AlQFWFWr1bFUkLaza7rqu9ylUchOeqyJ1GUMlSfogAymBGo5AqI1VyqPcnhKkEToEKi0yFcJWrSANpJFimSoErbNpDKknlJbYOpzJZlCU0qRxmvuFzj67TjhBB640lby5dmGIxzSYs/t7UP9jzXGuulNKhKaUSJynQ5SlBnOel7HS2J05W3XQ4P/aZOuRn9oWP6TYxoDWkGZnaFsYU9Rn7W/wBoQnimf66/UWKRujKqHQj5kCDUKJcertuthjDuboPDqfVHmrbgpZXak6ArOgSqWIeVbxdW0Ki2vzC0g7DfiXAaHyQunKumvJmFKqA4aQiCnSu9sq9TpZ3aWBWeXQe5bOCqS2Y7ELB2lVoW5LJxOJIMbLUxeIgLExL8ybGFqL6qhUHVPcoNMKviMQBZU0TatUCACCSoVKs6KAbB1VClWKnRFkF7lYa05QVr40VazVWi6tV3KsRumlLRaYuilVWOMq8LjRatKAQhuCsOagliA7BKSmaaSLOmhJDzp86gqmTAnlfyuuXw+NL8a2wEuPwK6Zpmx0NvNYNHBtbiwQNHGLnkVpex64/9dFCiQmzpZ1tl0fKlCjnTZ1ttpm+kOBa5jXHNMkWmIHgtLDt6jf2t+AWL6RUXuDSJjvtK2cO7qN/a34BCeHznnf6ghCdriE2dMXrEb/Bx1J5nf5I+IJCzuEcQEZD2x9FfrvBCjbqqSKrW5nQbDmrTqLWgEAW33Quly053Cy8TxomyM7a9L1TEi9kAVlkOxc7phiO1Pou27hMLndNoBE9q2QICxeBYyQW7gz5rQr8RY2Ze0RzcB8VO3sbKr4511l4zK3fVVuKcdpOcYq0v/oz6rJrY8PkNcHftII9ythC5Vbq44aBUahJKhT9YT9lWDbZU88T9CpiEKq9GqOVR7k8CrvD8J0gPZurFenlAHJaXAcHFGTN7wfIe5RxVQXBC57nvJaYaxc5WuYUa4hTxLgHEnTdZmJ47TO5/pK6JLUbZGjhGzfZWis7hvFKT4a09YiYgjTW6vkrXcoTsxUCpEqBKGxRKSYlJbbabWZPKFKUqWlE6roaY1grmOFvccWJJ1dqT7JXTNKw8D/3P9XwK09Py/HWm8+uBqR5obsYwfrb/AFBUKmHDnOJA11IE8h8EDE02FjgMoI7I37RfwXP/AJpvUm1P8PW7WvTxLXCQ4HuIt3orTOl+5cY+mwQCcxnTQHn2oor9UNHVBOjbDTf3LoQdniWN6GX/AKTAjdztEEPsI5Bcs6s9rGsJMS4xJTMxlQGA90AWvohOhvbqsyYuXOt4lV9rlsL+5T/zep2HW0cvFbcDVbwqRoqHHaZyXJm25VJvGH8mmdNR81t+kjYbprClnfymlMZ+NcGc0+sfMrsOGj8mnNzlBve5ErmHC5XS8OfNJnYI8rLpy7c8WCwI+HcwA52udyyxbnqQgSrOC/V3fNR+nWO1cO7pn1/SNtJ3Up1GnS+U/NXGVhXoCqRBcXa62Jb8lg8XZ1lvcOZlwdOZ0eYH/s50fFR+vWEs92r898rHE8Xpdcrpf8PqQ6OqCJmozabZf+VzWKwnR9WSbnURvyk/FH4NJFQAkeqdSOY5rsvfzc06zeicQpU6bSA0DfRcjjuIua4iBY81ksaekbJPrt3PtBanEqNyfvRS1wPcuTOrcXdyHmVt8NyuptcRDnCZ1C5iuxdFwo/kU/2x5EhXviU9dXgcWMl4tbsWZxPiLLw5vmFkY3ClzcwJEWXM4toLiHNntFj/ACoYfOXK9rZZ2YtviDXPbLbzMxy0+qwquAPu+wul4YwDDMyw7qmxsfWKwcfmzGZF9FfHKzKxLLHeOzcDw+XENNtHf2ldMSuZ4PUPTtk+1/aV0hcm+l7LhNQxKiUiVAuUzknUMySzNWg/M2QQQZu0yNYsd0m1mkSHCJiZGs5Y87d68GpcZxDcoFeo0UxDA1xAbroBb9TvNQp1cpzGs4mQYYTMgyMzjoUeP9tb/T35lduuZupGo1FiO8clmYegQ8vJAvpqTMiIGmi8XqcVeBDHFmps4l3WiTmN7wJ7gg0MW4G1RwJ1IcZiZSZfO3ymxzk9j6ApuEWv2m65XH4tv4ghzxJc4AEi5DjIC8xZxJ4ADatSBdoD3QL5rCfaJKruqZj6zi4nNMyZOp75Uvl8OFvav0+3KTp6mSC9kEEQdDOoBHuR3Uzmbyv7x/C8swXEX0nSx7hBBI2OXmFdxXpNWeHNdUID3BxixFohp2Gluzvm/FHk9KdUH6nABoJk7TzOw0VD/OaLXOzVGAAtZr+ogeYuLrzXE4t9RxLqjnEi8k3uPoFXFAHcrcIHK/qPS8L6S4YvLelbJcQJkDTckQFZo8UovblZVYXxmjNeNZ8l5S2i3WfipdAAJnwRuMCZZPZuGtFTEUaYcDLrgEEw2Cbdy3/SfHMymajIaY9ZtiNQb620Xz9RrGmczHlpykS0kGHtLXCeRaSPFQyAjU6e9Svx3lLvxSfWyWaepis09YOBEB0gjQiZPKy6DgddrqYAIN3RBFxYkjnqvC6dKJ6xE9/LdFpucCIqOETEOiJ1jvKtZEpv+H0BlU6ZgHtXz/T4hWbpVqC+az3C4kB2utyk/iVckHpqkgkgmo6RIgkGZkiyTL58prZsc+N3p7FxTVdTUo5KDW+yxo8Yj4r51fxauYzVnmCHCXusYiZ7lcqelmMII/E1SHNa0y86NED3eaTL48tTfh8frrd09J4w3rFB4LVy1SPaaR4+sP7SvMWccxIAAqugCBLpEcoOyPT9JMS0tOcdUtIsP0mQDGo5q8xkx47RuV5ben1TDp5GfIyuy4jwxppAxeAZ8F8/1PS3Fn/ybuMw39RmO4bDZa2J/wAU+IVPWqgCQYaymAI2007CofT55Za1fFcPpjN7dpjsNlJC0uBOmlHsuI8D1vmV5JhvSbEU4h+ZsuMOuLwSZ11V7D+nuKZOQ0xmiZaDpI59qtrrSW+9vXaj/wAtw7VyfEW9ZcO703xvW/N9Y3ADI0iRa3gqtXj+JcSXVSCcvIAxygW+aTDDjlafLLlNR6xwZ2bD/tLh78w+KpY6qdDccivOcP6W4um14ZUMPs4Q2P3NkWOqc+lOJIaDUFoF2t0iJJi5TcfyuQ8vxmLu8EW9Kwzl6wsbi9tfFdNUpEfdl44/0hrA5g++nqiBG4Gx1V3/AK8xgAHSgGCJyNkyZJO08k2V2WSx6iQhNeHCWkEcwQRy1C8yr+l9eoC19RzQZk0wB6xBuPDnzQcH6UYjDNDKT2PYQIDmmGwSTAEQTJnuCXRtPUikvMmf4g4sT/tuvMlkeFjokjoHMOPWPePiEEtnxSSRAYm/cEMP9b75JJIgcP0T0axBCSSwRJtXXu+aE+qYCSSwjUqxv98k1GpA8/cCfkkksyLqnV8R809SsY8/mnSRYF7/AIj5pxVMJklgTZUMpNqmSkkgJjUIJBSbVTJIsbpTKIXRry+7pJIUoQrlG6abJJLCHUqaDlKYOE+CSSzCOr2QKjpKSSwkw9qLXrkwZ+xomSWY9Oud9lN2JKSSzBdKbobq7p1SSWY/4x3NR/Eu5lMklMcYo80kklm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2588" name="Picture 12" descr="C:\Users\Pawel\Desktop\beznazwy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480098"/>
            <a:ext cx="1368152" cy="919759"/>
          </a:xfrm>
          <a:prstGeom prst="rect">
            <a:avLst/>
          </a:prstGeom>
          <a:noFill/>
        </p:spPr>
      </p:pic>
      <p:pic>
        <p:nvPicPr>
          <p:cNvPr id="1027" name="Picture 3" descr="C:\Users\Pawel\Desktop\beznazwy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437112"/>
            <a:ext cx="1368152" cy="889299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082460" y="514440"/>
            <a:ext cx="64087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FAKTY</a:t>
            </a:r>
            <a:r>
              <a:rPr lang="en-GB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pl-PL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Pawel\Desktop\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640"/>
            <a:ext cx="960107" cy="720080"/>
          </a:xfrm>
          <a:prstGeom prst="rect">
            <a:avLst/>
          </a:prstGeom>
          <a:noFill/>
        </p:spPr>
      </p:pic>
      <p:pic>
        <p:nvPicPr>
          <p:cNvPr id="1030" name="Picture 6" descr="C:\Users\Pawel\Desktop\beznazwy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116632"/>
            <a:ext cx="1670695" cy="1251357"/>
          </a:xfrm>
          <a:prstGeom prst="rect">
            <a:avLst/>
          </a:prstGeom>
          <a:noFill/>
        </p:spPr>
      </p:pic>
      <p:pic>
        <p:nvPicPr>
          <p:cNvPr id="19" name="Picture 1" descr="C:\Users\Pawel\Desktop\beznazwy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564904"/>
            <a:ext cx="1368151" cy="910442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1691680" y="1334607"/>
            <a:ext cx="69127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 2020 r. 20,6% ludności UE miało 65 lat lub więcej. </a:t>
            </a:r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Wśród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państw członkowskich UE najwyższy udział osób starszych w ogólnej liczbie ludności w 2020 r. odnotowano we Włoszech (23,2%), następnie w Grecji i Finlandii (po 22,3%), Portugalii (22,1%), Niemczech (21,8%) i Bułgarii (21,6%). Najmniej seniorów w ogóle populacji było natomiast w Irlandii (14,4%) i Luksemburgu (14,5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 2018 r. (GUS 2019) populacja osób po 60 r. życia w Polsce  wyniosła 9,39 mln (24,5% populacji kraju), a powyżej 65 - 6,6 mln (17,2%).</a:t>
            </a:r>
            <a:r>
              <a:rPr lang="pl-PL" b="1" dirty="0"/>
              <a:t> 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2697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6"/>
          <p:cNvSpPr>
            <a:spLocks noChangeArrowheads="1"/>
          </p:cNvSpPr>
          <p:nvPr/>
        </p:nvSpPr>
        <p:spPr bwMode="auto">
          <a:xfrm>
            <a:off x="1946275" y="2079625"/>
            <a:ext cx="3365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199" name="Rectangle 37"/>
          <p:cNvSpPr>
            <a:spLocks noChangeArrowheads="1"/>
          </p:cNvSpPr>
          <p:nvPr/>
        </p:nvSpPr>
        <p:spPr bwMode="auto">
          <a:xfrm>
            <a:off x="1946275" y="2921000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1946275" y="3724275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1" name="Symbol zastępczy stopki 8"/>
          <p:cNvSpPr txBox="1">
            <a:spLocks noGrp="1"/>
          </p:cNvSpPr>
          <p:nvPr/>
        </p:nvSpPr>
        <p:spPr bwMode="auto">
          <a:xfrm>
            <a:off x="2843213" y="2349500"/>
            <a:ext cx="475297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l-PL" altLang="pl-PL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202" name="Prostokąt 1"/>
          <p:cNvSpPr>
            <a:spLocks noChangeArrowheads="1"/>
          </p:cNvSpPr>
          <p:nvPr/>
        </p:nvSpPr>
        <p:spPr bwMode="auto">
          <a:xfrm>
            <a:off x="1691680" y="1340768"/>
            <a:ext cx="6768752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</p:txBody>
      </p:sp>
      <p:sp>
        <p:nvSpPr>
          <p:cNvPr id="152578" name="AutoShape 2" descr="data:image/jpeg;base64,/9j/4AAQSkZJRgABAQAAAQABAAD/2wCEAAkGBxEQEhUSERQQFRQXEhUVFBUXFBAVExQVFhQWGRUUFBQYHCggGholGxQXITMhJSkrLi4uGB8/ODMsNygtLiwBCgoKDg0OGxAQGy0kICQrLCw0LC8sLC0sNCwsLCwsLDQsNC0sLCwsLCwsLCwsLCwsNCwsLCwsLCwsLCwsLCwsLP/AABEIANAA8wMBIgACEQEDEQH/xAAbAAEAAgMBAQAAAAAAAAAAAAAABQYDBAcCAf/EADsQAAIBAwIDBQUGBQMFAAAAAAABAgMEESExBRJBBiJRYXETMoGRoQcUQnKx8CMzUsHRYqLhU1SDkpP/xAAZAQEAAwEBAAAAAAAAAAAAAAAAAgMEAQX/xAAoEQEAAgICAgEDAwUAAAAAAAAAAQIDESExBBJRE0FCBSJhFTJxobH/2gAMAwEAAhEDEQA/AO4gAAAAAAAAAAAAAAAAAAAAAAAAAAAAAAAAAAAAAAAAAAAAAAAAAAAAAAAAAAAAAAAAAAAAAAAAAAAAAAAAAAAAAAAAAAAAAAAAAAAAAAAAAAAAAAAAAAAAAAAAAAAAAAAAAAAAAAAAAAAAAAAAAAAAAAAAAADFdXEKUJVKkoxhGLlKTeEkt22cb7X9p7niFWNGjX+70/aJO2yqdxXXNLlnzPmU6bUeZrHKk8PLzjk2iHYjbslG4hPPJKMsPEsSTw/B42Mpxf7NXOlfxhTjCi55+80o8uJclOXNNxU91NxXMotd54xk7QcraLRuCY0AAk4AAAAAAAAAAAAAAAAAAAAAAAAAxVq6jvv0XVkdXr3M/wCXBRXqnL66ELXiHJnSWPhU7+hXX8yc9enN/ZMhrq1nHXvrOzy1n0Znt5WvxVWza+zowOWrilzRfdrVF5OXNH65RL8O7czjpcQUo9alPp+ZbfVegp5dJ74Rr5NZ4nhewadneUrmCnSnzRb3i8NPwkunoyO43xyVpJJwlOMot8/dShPKUYz/ADZ0/KzT7RrbRHPSj/anxz2tWNnmsqMHms6UI1Juq1/DxBtZjB4eOra/paKVT4Eri2jKHt5un/DcK06fMq85LllJ08uFPlT0zq5dMZd64bauNenVk081Mzm3iFX21Oo+d9FhpLHi5+KxBcTtqdvUdGhTjCEauXUjXlNVuaHMkny92UZU+VReUl6mW+XfML6050sP2U2zVe49o4+0p0aMZRjOtJRlVc3U0muXLdJLuv8AD8X0w5f2QvlQv40/aKaq0lzyVWHsnVnJvnjHOOebilhbYed0dQL8Mx6RpXf+7kABagAAAAAAAAAAAAAAAAAAAAABp8QvfZRzu9PSKzrJmW+uY0qcqks4im3jd46IqNjdVbxSqtLEZrkjo1nTR56JPfz8ijNl9f2x3Ku99cR2kbqm51IpOT5kpa+f7+BYI6JLy+JWuH3nf55a76evgTNvWzq9yvDaOZ+XKTDBeUeZtsjanD51c42Xi9PRE5c1E0a1StGMY8uWnNZxnLeP84F6VmeS1YlT7nh9WLnDklmUMLCTfvJ6eWjTwb/COG+wi4yTzPDknqspapeXUsHLhuWEm8ZNO4Zn+nFeVX04idoe3s4W81K3cqUk1lKUnCa6xlBtpp+WGvInbihbXlKUasW8xanq1NPphrHqvQhrmIsLr2c1PfGkl4rqdx5fSdT0lS3pP8MVfsjKjDmjz1Y5cpRUnGrDNSU04NYUkud5i8bLGxGX/Abi79nVtp06vLzU6izCnVXNJPmUopRyuVp6Remqk0dMpyUkmtU0mn5M+QoxTbSinL3mkk3jbL6mucFZ/wANdckxO1E7K9k6qu3c3FOlCNKU6dvTcIuUY9JwnF4cW3J6rPu7YL+MAtrWKxqEZnYACTgAAAAAAAAAAAAAAAAAAAAAjeJ1tVH4v9F/ciZV42tOKUcrOG/dWXvKWEZOKXahOpKTSjHdvTCitTndfjE683OT32jl4SWyx8f1PNzZdWmWTNlis/ytlG4XM8YxzPGNsZ6eRKUbsplteYN+nflFcmldci3291zvk01T/f0Np04LGEsrbq/qQfCrzmpP2cXKpzNJ8uiytMy6EZecSq2so+11ekl3m2+9iWvg4rGPQ0/V1G5XfUiI3KzV7iKai2svGF11zjT4M0alzFycE05JJtdUns38ivwvbW7qfxJSVZvEOVzjhRk3CUWtE8PXL6M3rmnJV41I45XTcKurzmOtOWOr95fHyK7ZNue++Wa4ZqJa5/fxMtWRiKJlGVp7M3PNTcH+B/7Xt+jJgo/Zi+kr2VF4SdDnW/e7y1z/AKeWX/ui8I9Tx53jhpxzuoD5k+l6YAAAAAAAAAAAAAAAAAAAAA+H0xXNLni45aymsrdPo0UK27SXDX8zvaLaLTW3gZ8/k1w69o7V3yRTtV+2l3c/ebmjOTdOU26UW4x92cZZj46cy18euCu0blxeHlNbprDXqmTvayc7mtCNWUVOcoclVQw+VrllB8vwZG8a7MV6CdWEnWWddG6iXi/H4HmzMXncfd5WWtptNo5ZKN6blrcucowjvKSivVvCKlTujd4dxFU6tOcsuMakZNLfCkm8eeCPorrf5dqsKKo01TTbxnL8W3ls83cIVFicVJZT16NbNeBr0buM4qcHmMkmn4prQ+TrF83409TcaavEIU6fNXjSpuce9KSguflXvYaWc8uTDfVKvdlS5X0lGTwpJ47yaWcr+5luLhJNvGOvh8Sndp72taW6hTlGEHiEJZbrNNN4SwlFRWmdXjwK9xM6hVa2krwntHSuak6SThODxhuL5sNqXI09cNEjC6puo6SknUjFSlHqlLZs5l2Oo1ncwqU45jBvnk9I4aaaz1eu36FtsOB+zrSr89SVSTk3JtqOHusLdY8c7Ihea17Qredcprslfwr8SUoZ5KdvUi5PSLbcG8Pyyty+XPHKEPxqX5e99Voc4o2UIScsJKUm3tq3q2/PJllXfLyx1lrt0Wd8Ha+balfWkJ1zTWNLvwbi/wB6rT5U1CnBb7uU3u/hF/MnSl/Z9PvV46ru0nr61U2XQ9PxbTbHFp7nbVimbV3IADQsAAAAAAAAAAAAAAAAADxUqKKywPRzG7tfZ1J0u73JNLOjXg1jywXu44p/SvizRd1q5Yjl7vCy/iYfKpXNERvpzJ483hQuI0pL2dXlc5Up8+i96OO8kuj2x5peJN0aynFSi8prKf72LH9+l4mOpe53w/VJmevjxWNe3+kY8OY+7mvHOxntpyq0Z8spNycJLuuT/pkvd+TKBKbTw908P1R36pXpyynGDT37qIeXZ7h3/a2/wjj6JlkY/mVGT9OmZ4co4VO4rSVClUqJPOVzzUIx/FKSTxj9TpHDOH1oU1T9pVnh+88vZLTPSOmxLW9G3ts+wpUqed+WKTePFmGvxVt4yV3xe3G9LsX6bMd2YKtrUkuVRwt3s/hjJWbns7cXlzKVzzqhTSUEtObTaONvN7vRelmt7xc+vg8epJRvnjKyvkcjx4rXdZX/ANOr8yj6FlGlBRhGMYpaRSSj6YPMViPTV42xtrqiVr0edcyxFShFvm0jl74/wj5yUIpJ99p5y9I5293rv1MkePeZn/rJHi3m2oRXJOpLkgnKWjeNo+MpeG5vw4RCHvzWd2o6yz+d/wDJ8vOKqMcRxFZzhYS+SIW649FdcvwW5op49I75bcP6fWOb8rHw++p2spOmm3JRUuZ50jnGPD3mTtDtJScU2pJ7Nb/U5jRv6lR5aws6Z/wSXDaNWs+WjGVR9Wvdj6yeiNmO81j1q2T4+KI+HULS7hVjzQeV18U/BmchOzfCJ26k6kk5SxmKzhYzu3u9SbNlZmY5YLxEW46AASRAAAAAAAAAAAANDid+qawvef08zlrRWNy7ETM6hku76MNN3+hA33E+Z5+RH3d71bIW5vjBkzTZrx4ohLVeIGN35X3dZZnhVK9yu9YSs79mvUvX1yYadRGK4qo5siHt3b8THO7fiQ9atXm8Uo4Wfelqn44SPMeE15vMqsseCwl9ETd1CVldZ6mpVuEtnkz06NWCUFybPMuWLl8z0uE82s3nXbp8juoSjTUdz1TWm2uufQ3LeVWe+i88vPwM9OzhHZIyynGK1Obnp32iOn2vWeMSlJv49DRuOJ+ZhurlzeIL1fQ1FRUX3szl0S6vyR3UobepSnV2zjxefoZ7Thrk1CEXOb2SWX6vwXmy0cD7KVqyUq+aUOkFj2jXn0j+pdOH8NpW8eWlBRXV7yf5pPVltMEz2pv5EV4hWODdhoRSlcyc5f8ATi3GmvJtayfyRbra3hTioU4xhFbRikor0SMoNVaRXpkte1uwAEkQAAAAAAAAAAADHXrKEXKTwkBr8SvVSjnr+FFQvbtvMpPc9cU4i6s3J7dF4Ihb2vzaHn5svvPDbix+scta7ucs0p1T5VmaNW5SKoaNM7rpeAV6Q9e7RqVL3l3aS82icVFnjeeZmheJ7lZoRqzWYQqy/LTnJfRG3Dh949qFz/8AKp/glFEJmFkhcp+BsU66Kv8AdbuO9G4X/iq/4Er2pD38x/MnH9UPXTnErcqifgYLi6wQFHjUeso/NG5YUK17Lkt4OfRzelOPrLoNbd67eq/EntH5mSz4fcXHu06s15Rap/Gb0+pe+AdiqFviVXFWp4tdyL/0w/u8v0LQkloi+uD5Z7eRH2UGw7EVp/zpxpx/ph3pemdl9S3cL4LQtlilCKfWbWZv1m9SRwC6tIr0otktbsABNAAAAAAAAAAAAAAAD42AlJLVlS45xP2j5Y+6tvPzZscb4tzdyD7vV/1f8FerVDHny7/bDVhxa5lgryIy6mbFzXIu6qGWGyI01Lu4R44HwO44hUcKK7q9+pLSEPXxfkj1wrhFS+rxo09M6yl0hBbyf73aO2cI4ZStaUaNKOIxXxk+spPq2aMOL25npRmzevEdqxwf7N7Oik6ylXn1c24w+FNPb1bLNZ8HtqP8qhQh5xpwT+aWTeBsisR0xTaZ7kSABJEPjR9AGtPh9FvLpUm/Fwg388GeEUlhJJeC0R6AAAAAAAAAAAAAAAAAAAAAAAZWuOcX5s04PT8T8fJeR749xfenTflJ/wBkVidQyZs34w1YcX5S9VqhoXFY+16rNCrUMrXEMdeoRt1NyeFlttJJatt6JIz3NbCLN9m3Afaz+91F3IPFFP8AFPrP0Wy82/AnWntOoQyX9Y2tvY3s+rKglLWrPEqr8+kF5L9clgAPRrWKxqHnTMzO5AAdcAAAAAAAAAAAAAAAAAAAAAAAAAAAA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44626" y="-603448"/>
            <a:ext cx="3048000" cy="2609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2583" name="AutoShape 7" descr="data:image/jpeg;base64,/9j/4AAQSkZJRgABAQAAAQABAAD/2wCEAAkGBhQSEBQUEhQVFRQVFBQUFRUUFBQVFBQUFBQVFBQUFBQXHCYeFxkjGRQUHy8gIycpLCwsFR4xNTAqNSYrLCkBCQoKDgwOGg8PFykcHBwsKSksLCksKSwpLCksLCwsLCwpLCkpLCkpKSkpLCksKSksKSwsKSwpLCwsKSwsLCksLP/AABEIALcBFAMBIgACEQEDEQH/xAAcAAABBQEBAQAAAAAAAAAAAAADAAECBAUGBwj/xAA+EAABAwIEAgYIBQIFBQAAAAABAAIRAyEEEjFBBVETImFxgZEGMlKhscHR8BQjQnLhkrIHFSQz8RY0Q2KT/8QAGAEAAwEBAAAAAAAAAAAAAAAAAQIDAAT/xAAjEQEBAAIDAQACAgMBAAAAAAAAAQIREiExAyJBUWETQoEy/9oADAMBAAIRAxEAPwD0PDYjIZC2KeLzs6usX2IXPhaXDMSGm42hHPH9mxp3WN7oNWmFaeQ51vJDdQJKkcHDcPdUNhDfaOnhzKtVeFhtgMxFySdu4LRr0LANIEbKhxt5YBBIkRP1Ty7pKxMXixNrdyovqZroWKBB18lOkydF16kjn3bTuYnwzBmnkrYwohBFAg9inyPpJzkF7lOq5CIRkC0NyEUV6EQn30VEhGwjgHAlBKiHQU0CuhMHRQLoWTTx7grdHFZteyAl1o3La0mzQiBqFUCBk1EhKm9SIWZGExCmk5bbAEJsiLCiWptl0EaagTCMVEppQsB6VIVEQ05UTTCO4Gqg4ShFsKbgmbRJRgGLUItR7Dt7tPNDe+do7lmBLklIhOj0PbchO18FMEiFyrCMrEGRqug4c10S8ASBA38eSrcHwGUZ3C50B2HPvK0mOm6hlZs03pn8TokHOHR2LBxtR7hDj1Zlb2P4yxojdYb3B7SZDSDpzlDHob4xKzQDzTUKkK1UDbyIvqPogVKfs37vouvHKa058p3tZw+IdmA2JhWK1lm0n3GxG4W5isOcsnkk+kksPhuxlvCFKK9QeU8JURRnQo9HAHKZ8PqFWp1IcCVrU6ocLaIZTQ43bIqYYiexRr4UiDzC2HIFShOq0o6ZQbCs4SA6dkquHg2Sp4ZPvZWrTeIUahBVakIU3PS8TcjwkHoZqJZ0/EvIXpFMvVd1RRDytwDmOU8oOdQfUW4UecGcoBqiyoTpdSsNT4D6rWWNLKYvTObzt98knVeVvj5oZWYjUA0E9p+iG95O6TlArMYuUTVTOQagTQBSUlXFSEkwOlmEi9MVEhQ1D7a/Bsddwe79IiVoMxwgk2aLarl8q3eD4EFge+SZ6okwAOzvlQ+mEnauOX8qHFKTXHM33rJrMMrV4njvzC0xlBsBt5aqlxfGh7wW6QLfFDHGtlYotMTYGfd2hCLCjtdKsspywyN7J70X1Vw1Jz3NaBLibbHzXafhc9JrahBcPWgjXt7Vxr6b2EESDsRI8ij8KFXpQRz6znSQJmSee6Gf5T0ceqPxThpbeIGyzRyK6TizpZEXHwXPAGbI/PK3EM5qglqt4IEN8VB2GMo7XRAT3LosiQqJnFRqU7zsmzo49hbpOVE9ybMmNYBN4G9mc8BN0gQatWVCEdhpZsnyqsx8I7aqbkGksiSYmVArcm0dyQA5SfckQnDEbnrwJhv0pJ7uSd4TqLnKdytUk0EHbJEodRQ6VN6AjkMlLMoOcgJiUJ4UnOUSU0oBFxSSLkk2w06voUuiRZTSuTlVuMCyLoTi5aCwG3IGBzELBJXR4Ino259SPdt7oU8+zTpzHHqYDiWkEuJOkmDf6rFHauj49XbsLz3R4eKwy2U+Fui5SbRaQFqcMIMA6ExMSVmU6EmAtThp6J4dY338kc9WNj63Tgwxpa4ZmnY6C+yzqpAAAERpC3Kjsw2P8ifgQsHiFMtN9Sued1UKqSWzsqTacSpGqdJRM2yrjNEyuwHORqVGRdMKUq0ymn2TQJojko9EOQVnKhu1TTItxAcwcghGkOQVt7QhFqGxkCbRHIKXQjkFMBLMENjoI4dvJDdhgrQgpFiaZBpTewjtQ23V7KhPoxcbo8g0GxqnCm1qYtS7PoMoT0dzUFwRhVd4QoVlzLIBTyl0g4oTnJVHILnp4CRchueol6E9yIHLkkAvSRZ3iUqOdNnXLxq3KCMbJA5kDsvZbXEsYWNDWiXR3RtIWZw4jNJElokAXk8/DVHx5l7XNAJB6wGsi5lSy90edsDEVHCZPPXXl9VWar3FKLj1yZmf5HvVKhSJMfcK2Nlm0rLtdwdI5b76I+VJpgWTF6W7N06LhzfyWRAsfG5WbxGlfPIIFtd+1amHAZSAOoG9zJEkBc7j8S4yCbTKh++lP0rVKkv7kZrSO1VsOL9yuNViJkqBrQnc5VKr5csC305Vc1SSiYei52tlcGAAuUN6Nrahnd9hLOfsK8GwpQtsNKdIEnbyRnUFY/DABCdVixS7ptQBtKCiOalVdZKkZCMrWI9GnNCRCtNwyIKBR5NpSfh4FkCpTK0cqFVZZCZDYzHtQaghWa5Vc1Z1VYnQXOQKhRT2oNZtk8KqPKA8or0FyYiBchOcpuUS2U22BJSUjTSR22ndJJ4ShR2IuFxOR0xNiPNblWk1tNxPseN9ffCwKTJcBzI+K2eJVzkdyuL630gclD6a3FsN6cviMY6oQwnqzpsLouHwwZMGULC05JJGlgVZhUk0S0iFEqRUSE2yN3g5zUznuAYHdr46rG4vXb0kNFgO2SVrUaX+nEGARLj2zB+GywOIth7h273PuXPP/VX/ANU8AJkq4GoGGR5VU9mLUOhSBffmiygNa4vhtyhfBnrY6QA2Q69We5Bo4Z5MHmrNTAQpdRX1UcZTAlGqUYKZputttC07jtVfE0pVimfNRqLStYrUMJOqvYbCBqBg6ovOy1adO10LR0A5ig99kZ7gFTqu1hZlGrWhVX4pLEOVZwVIS0qlRAcVOQhuKpCIPegvqKbyq1VypCVB6rvRSVAhEACnKI5ijlR2KMpJEJLA7VJOko7Po9N0EHkQfJXOMY60NIJdYAR8FSK4mhTy49kSOv2aGZ23k+aSyZWKYyzG12NGnAAU4Ukim2npAhRLURNC220vtxH+m7ZLB3WKyK7ZeBIOUXI56x2q9UxEUCOThHcb/FVKDOr3381Oe098ToNuUeFCi25RYT7JpCFd4RSBLjvKrU6UkDmtvD0WsFh/KnnetKYT9hOEFTe6QnqiUA2U5VEYBmVCrh2gIoPNKqQsym1u6Z4Om50U3uhD6TrA6CUxVnC4DLcm/JXTVgKTbiVVrhJO6ZIgHdVq4AlQFWFWr1bFUkLaza7rqu9ylUchOeqyJ1GUMlSfogAymBGo5AqI1VyqPcnhKkEToEKi0yFcJWrSANpJFimSoErbNpDKknlJbYOpzJZlCU0qRxmvuFzj67TjhBB640lby5dmGIxzSYs/t7UP9jzXGuulNKhKaUSJynQ5SlBnOel7HS2J05W3XQ4P/aZOuRn9oWP6TYxoDWkGZnaFsYU9Rn7W/wBoQnimf66/UWKRujKqHQj5kCDUKJcertuthjDuboPDqfVHmrbgpZXak6ArOgSqWIeVbxdW0Ki2vzC0g7DfiXAaHyQunKumvJmFKqA4aQiCnSu9sq9TpZ3aWBWeXQe5bOCqS2Y7ELB2lVoW5LJxOJIMbLUxeIgLExL8ybGFqL6qhUHVPcoNMKviMQBZU0TatUCACCSoVKs6KAbB1VClWKnRFkF7lYa05QVr40VazVWi6tV3KsRumlLRaYuilVWOMq8LjRatKAQhuCsOagliA7BKSmaaSLOmhJDzp86gqmTAnlfyuuXw+NL8a2wEuPwK6Zpmx0NvNYNHBtbiwQNHGLnkVpex64/9dFCiQmzpZ1tl0fKlCjnTZ1ttpm+kOBa5jXHNMkWmIHgtLDt6jf2t+AWL6RUXuDSJjvtK2cO7qN/a34BCeHznnf6ghCdriE2dMXrEb/Bx1J5nf5I+IJCzuEcQEZD2x9FfrvBCjbqqSKrW5nQbDmrTqLWgEAW33Quly053Cy8TxomyM7a9L1TEi9kAVlkOxc7phiO1Pou27hMLndNoBE9q2QICxeBYyQW7gz5rQr8RY2Ze0RzcB8VO3sbKr4511l4zK3fVVuKcdpOcYq0v/oz6rJrY8PkNcHftII9ythC5Vbq44aBUahJKhT9YT9lWDbZU88T9CpiEKq9GqOVR7k8CrvD8J0gPZurFenlAHJaXAcHFGTN7wfIe5RxVQXBC57nvJaYaxc5WuYUa4hTxLgHEnTdZmJ47TO5/pK6JLUbZGjhGzfZWis7hvFKT4a09YiYgjTW6vkrXcoTsxUCpEqBKGxRKSYlJbbabWZPKFKUqWlE6roaY1grmOFvccWJJ1dqT7JXTNKw8D/3P9XwK09Py/HWm8+uBqR5obsYwfrb/AFBUKmHDnOJA11IE8h8EDE02FjgMoI7I37RfwXP/AJpvUm1P8PW7WvTxLXCQ4HuIt3orTOl+5cY+mwQCcxnTQHn2oor9UNHVBOjbDTf3LoQdniWN6GX/AKTAjdztEEPsI5Bcs6s9rGsJMS4xJTMxlQGA90AWvohOhvbqsyYuXOt4lV9rlsL+5T/zep2HW0cvFbcDVbwqRoqHHaZyXJm25VJvGH8mmdNR81t+kjYbprClnfymlMZ+NcGc0+sfMrsOGj8mnNzlBve5ErmHC5XS8OfNJnYI8rLpy7c8WCwI+HcwA52udyyxbnqQgSrOC/V3fNR+nWO1cO7pn1/SNtJ3Up1GnS+U/NXGVhXoCqRBcXa62Jb8lg8XZ1lvcOZlwdOZ0eYH/s50fFR+vWEs92r898rHE8Xpdcrpf8PqQ6OqCJmozabZf+VzWKwnR9WSbnURvyk/FH4NJFQAkeqdSOY5rsvfzc06zeicQpU6bSA0DfRcjjuIua4iBY81ksaekbJPrt3PtBanEqNyfvRS1wPcuTOrcXdyHmVt8NyuptcRDnCZ1C5iuxdFwo/kU/2x5EhXviU9dXgcWMl4tbsWZxPiLLw5vmFkY3ClzcwJEWXM4toLiHNntFj/ACoYfOXK9rZZ2YtviDXPbLbzMxy0+qwquAPu+wul4YwDDMyw7qmxsfWKwcfmzGZF9FfHKzKxLLHeOzcDw+XENNtHf2ldMSuZ4PUPTtk+1/aV0hcm+l7LhNQxKiUiVAuUzknUMySzNWg/M2QQQZu0yNYsd0m1mkSHCJiZGs5Y87d68GpcZxDcoFeo0UxDA1xAbroBb9TvNQp1cpzGs4mQYYTMgyMzjoUeP9tb/T35lduuZupGo1FiO8clmYegQ8vJAvpqTMiIGmi8XqcVeBDHFmps4l3WiTmN7wJ7gg0MW4G1RwJ1IcZiZSZfO3ymxzk9j6ApuEWv2m65XH4tv4ghzxJc4AEi5DjIC8xZxJ4ADatSBdoD3QL5rCfaJKruqZj6zi4nNMyZOp75Uvl8OFvav0+3KTp6mSC9kEEQdDOoBHuR3Uzmbyv7x/C8swXEX0nSx7hBBI2OXmFdxXpNWeHNdUID3BxixFohp2Gluzvm/FHk9KdUH6nABoJk7TzOw0VD/OaLXOzVGAAtZr+ogeYuLrzXE4t9RxLqjnEi8k3uPoFXFAHcrcIHK/qPS8L6S4YvLelbJcQJkDTckQFZo8UovblZVYXxmjNeNZ8l5S2i3WfipdAAJnwRuMCZZPZuGtFTEUaYcDLrgEEw2Cbdy3/SfHMymajIaY9ZtiNQb620Xz9RrGmczHlpykS0kGHtLXCeRaSPFQyAjU6e9Svx3lLvxSfWyWaepis09YOBEB0gjQiZPKy6DgddrqYAIN3RBFxYkjnqvC6dKJ6xE9/LdFpucCIqOETEOiJ1jvKtZEpv+H0BlU6ZgHtXz/T4hWbpVqC+az3C4kB2utyk/iVckHpqkgkgmo6RIgkGZkiyTL58prZsc+N3p7FxTVdTUo5KDW+yxo8Yj4r51fxauYzVnmCHCXusYiZ7lcqelmMII/E1SHNa0y86NED3eaTL48tTfh8frrd09J4w3rFB4LVy1SPaaR4+sP7SvMWccxIAAqugCBLpEcoOyPT9JMS0tOcdUtIsP0mQDGo5q8xkx47RuV5ben1TDp5GfIyuy4jwxppAxeAZ8F8/1PS3Fn/ybuMw39RmO4bDZa2J/wAU+IVPWqgCQYaymAI2007CofT55Za1fFcPpjN7dpjsNlJC0uBOmlHsuI8D1vmV5JhvSbEU4h+ZsuMOuLwSZ11V7D+nuKZOQ0xmiZaDpI59qtrrSW+9vXaj/wAtw7VyfEW9ZcO703xvW/N9Y3ADI0iRa3gqtXj+JcSXVSCcvIAxygW+aTDDjlafLLlNR6xwZ2bD/tLh78w+KpY6qdDccivOcP6W4um14ZUMPs4Q2P3NkWOqc+lOJIaDUFoF2t0iJJi5TcfyuQ8vxmLu8EW9Kwzl6wsbi9tfFdNUpEfdl44/0hrA5g++nqiBG4Gx1V3/AK8xgAHSgGCJyNkyZJO08k2V2WSx6iQhNeHCWkEcwQRy1C8yr+l9eoC19RzQZk0wB6xBuPDnzQcH6UYjDNDKT2PYQIDmmGwSTAEQTJnuCXRtPUikvMmf4g4sT/tuvMlkeFjokjoHMOPWPePiEEtnxSSRAYm/cEMP9b75JJIgcP0T0axBCSSwRJtXXu+aE+qYCSSwjUqxv98k1GpA8/cCfkkksyLqnV8R809SsY8/mnSRYF7/AIj5pxVMJklgTZUMpNqmSkkgJjUIJBSbVTJIsbpTKIXRry+7pJIUoQrlG6abJJLCHUqaDlKYOE+CSSzCOr2QKjpKSSwkw9qLXrkwZ+xomSWY9Oud9lN2JKSSzBdKbobq7p1SSWY/4x3NR/Eu5lMklMcYo80kklm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2588" name="Picture 12" descr="C:\Users\Pawel\Desktop\beznazwy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480098"/>
            <a:ext cx="1368152" cy="919759"/>
          </a:xfrm>
          <a:prstGeom prst="rect">
            <a:avLst/>
          </a:prstGeom>
          <a:noFill/>
        </p:spPr>
      </p:pic>
      <p:pic>
        <p:nvPicPr>
          <p:cNvPr id="1027" name="Picture 3" descr="C:\Users\Pawel\Desktop\beznazwy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437112"/>
            <a:ext cx="1368152" cy="889299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082460" y="514440"/>
            <a:ext cx="64087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FAKTY</a:t>
            </a:r>
            <a:r>
              <a:rPr lang="en-GB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pl-PL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Pawel\Desktop\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640"/>
            <a:ext cx="960107" cy="720080"/>
          </a:xfrm>
          <a:prstGeom prst="rect">
            <a:avLst/>
          </a:prstGeom>
          <a:noFill/>
        </p:spPr>
      </p:pic>
      <p:pic>
        <p:nvPicPr>
          <p:cNvPr id="1030" name="Picture 6" descr="C:\Users\Pawel\Desktop\beznazwy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116632"/>
            <a:ext cx="1670695" cy="1251357"/>
          </a:xfrm>
          <a:prstGeom prst="rect">
            <a:avLst/>
          </a:prstGeom>
          <a:noFill/>
        </p:spPr>
      </p:pic>
      <p:pic>
        <p:nvPicPr>
          <p:cNvPr id="19" name="Picture 1" descr="C:\Users\Pawel\Desktop\beznazwy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564904"/>
            <a:ext cx="1368151" cy="910442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1619672" y="830545"/>
            <a:ext cx="7071489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Polacy są drugim po Finach, najszybciej starzejącym się społeczeństwem w UE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Polska starzeje się w szybkim tempie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, jednak ciągle ma stosunkowo młode społeczeństwo. W 2020 roku osoby mające 65 lat i więcej stanowiły 18,2% polskiej populacji (średnia dla UE - 20,6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W 2011 roku osoby mające 65 lat i więcej stanowiły w Polsce 13,6% populacji, a w 2020 r. -  18,2% (wzrost znacznie szybszy niż średnia w UE ). 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9820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6"/>
          <p:cNvSpPr>
            <a:spLocks noChangeArrowheads="1"/>
          </p:cNvSpPr>
          <p:nvPr/>
        </p:nvSpPr>
        <p:spPr bwMode="auto">
          <a:xfrm>
            <a:off x="1946275" y="2079625"/>
            <a:ext cx="3365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199" name="Rectangle 37"/>
          <p:cNvSpPr>
            <a:spLocks noChangeArrowheads="1"/>
          </p:cNvSpPr>
          <p:nvPr/>
        </p:nvSpPr>
        <p:spPr bwMode="auto">
          <a:xfrm>
            <a:off x="1946275" y="2921000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1946275" y="3724275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1" name="Symbol zastępczy stopki 8"/>
          <p:cNvSpPr txBox="1">
            <a:spLocks noGrp="1"/>
          </p:cNvSpPr>
          <p:nvPr/>
        </p:nvSpPr>
        <p:spPr bwMode="auto">
          <a:xfrm>
            <a:off x="2915816" y="2276872"/>
            <a:ext cx="475297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l-PL" altLang="pl-PL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202" name="Prostokąt 1"/>
          <p:cNvSpPr>
            <a:spLocks noChangeArrowheads="1"/>
          </p:cNvSpPr>
          <p:nvPr/>
        </p:nvSpPr>
        <p:spPr bwMode="auto">
          <a:xfrm>
            <a:off x="1691680" y="2420888"/>
            <a:ext cx="684076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 smtClean="0"/>
              <a:t> </a:t>
            </a:r>
            <a:endParaRPr lang="pl-PL" sz="1600" dirty="0" smtClean="0"/>
          </a:p>
          <a:p>
            <a:endParaRPr lang="pl-PL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l-PL" alt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</p:txBody>
      </p:sp>
      <p:sp>
        <p:nvSpPr>
          <p:cNvPr id="8203" name="Prostokąt 2"/>
          <p:cNvSpPr>
            <a:spLocks noChangeArrowheads="1"/>
          </p:cNvSpPr>
          <p:nvPr/>
        </p:nvSpPr>
        <p:spPr bwMode="auto">
          <a:xfrm>
            <a:off x="755576" y="1167915"/>
            <a:ext cx="79208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b="1" i="1" dirty="0"/>
              <a:t> </a:t>
            </a:r>
            <a:endParaRPr lang="pl-PL" sz="3200" dirty="0"/>
          </a:p>
        </p:txBody>
      </p:sp>
      <p:sp>
        <p:nvSpPr>
          <p:cNvPr id="152578" name="AutoShape 2" descr="data:image/jpeg;base64,/9j/4AAQSkZJRgABAQAAAQABAAD/2wCEAAkGBxEQEhUSERQQFRQXEhUVFBUXFBAVExQVFhQWGRUUFBQYHCggGholGxQXITMhJSkrLi4uGB8/ODMsNygtLiwBCgoKDg0OGxAQGy0kICQrLCw0LC8sLC0sNCwsLCwsLDQsNC0sLCwsLCwsLCwsLCwsNCwsLCwsLCwsLCwsLCwsLP/AABEIANAA8wMBIgACEQEDEQH/xAAbAAEAAgMBAQAAAAAAAAAAAAAABQYDBAcCAf/EADsQAAIBAwIDBQUGBQMFAAAAAAABAgMEESExBRJBBiJRYXETMoGRoQcUQnKx8CMzUsHRYqLhU1SDkpP/xAAZAQEAAwEBAAAAAAAAAAAAAAAAAgMEAQX/xAAoEQEAAgICAgEDAwUAAAAAAAAAAQIDESExBBJRE0FCBSJhFTJxobH/2gAMAwEAAhEDEQA/AO4gAAAAAAAAAAAAAAAAAAAAAAAAAAAAAAAAAAAAAAAAAAAAAAAAAAAAAAAAAAAAAAAAAAAAAAAAAAAAAAAAAAAAAAAAAAAAAAAAAAAAAAAAAAAAAAAAAAAAAAAAAAAAAAAAAAAAAAAAAAAAAAAAAAAAAAAAAADFdXEKUJVKkoxhGLlKTeEkt22cb7X9p7niFWNGjX+70/aJO2yqdxXXNLlnzPmU6bUeZrHKk8PLzjk2iHYjbslG4hPPJKMsPEsSTw/B42Mpxf7NXOlfxhTjCi55+80o8uJclOXNNxU91NxXMotd54xk7QcraLRuCY0AAk4AAAAAAAAAAAAAAAAAAAAAAAAAxVq6jvv0XVkdXr3M/wCXBRXqnL66ELXiHJnSWPhU7+hXX8yc9enN/ZMhrq1nHXvrOzy1n0Znt5WvxVWza+zowOWrilzRfdrVF5OXNH65RL8O7czjpcQUo9alPp+ZbfVegp5dJ74Rr5NZ4nhewadneUrmCnSnzRb3i8NPwkunoyO43xyVpJJwlOMot8/dShPKUYz/ADZ0/KzT7RrbRHPSj/anxz2tWNnmsqMHms6UI1Juq1/DxBtZjB4eOra/paKVT4Eri2jKHt5un/DcK06fMq85LllJ08uFPlT0zq5dMZd64bauNenVk081Mzm3iFX21Oo+d9FhpLHi5+KxBcTtqdvUdGhTjCEauXUjXlNVuaHMkny92UZU+VReUl6mW+XfML6050sP2U2zVe49o4+0p0aMZRjOtJRlVc3U0muXLdJLuv8AD8X0w5f2QvlQv40/aKaq0lzyVWHsnVnJvnjHOOebilhbYed0dQL8Mx6RpXf+7kABagAAAAAAAAAAAAAAAAAAAAABp8QvfZRzu9PSKzrJmW+uY0qcqks4im3jd46IqNjdVbxSqtLEZrkjo1nTR56JPfz8ijNl9f2x3Ku99cR2kbqm51IpOT5kpa+f7+BYI6JLy+JWuH3nf55a76evgTNvWzq9yvDaOZ+XKTDBeUeZtsjanD51c42Xi9PRE5c1E0a1StGMY8uWnNZxnLeP84F6VmeS1YlT7nh9WLnDklmUMLCTfvJ6eWjTwb/COG+wi4yTzPDknqspapeXUsHLhuWEm8ZNO4Zn+nFeVX04idoe3s4W81K3cqUk1lKUnCa6xlBtpp+WGvInbihbXlKUasW8xanq1NPphrHqvQhrmIsLr2c1PfGkl4rqdx5fSdT0lS3pP8MVfsjKjDmjz1Y5cpRUnGrDNSU04NYUkud5i8bLGxGX/Abi79nVtp06vLzU6izCnVXNJPmUopRyuVp6Remqk0dMpyUkmtU0mn5M+QoxTbSinL3mkk3jbL6mucFZ/wANdckxO1E7K9k6qu3c3FOlCNKU6dvTcIuUY9JwnF4cW3J6rPu7YL+MAtrWKxqEZnYACTgAAAAAAAAAAAAAAAAAAAAAjeJ1tVH4v9F/ciZV42tOKUcrOG/dWXvKWEZOKXahOpKTSjHdvTCitTndfjE683OT32jl4SWyx8f1PNzZdWmWTNlis/ytlG4XM8YxzPGNsZ6eRKUbsplteYN+nflFcmldci3291zvk01T/f0Np04LGEsrbq/qQfCrzmpP2cXKpzNJ8uiytMy6EZecSq2so+11ekl3m2+9iWvg4rGPQ0/V1G5XfUiI3KzV7iKai2svGF11zjT4M0alzFycE05JJtdUns38ivwvbW7qfxJSVZvEOVzjhRk3CUWtE8PXL6M3rmnJV41I45XTcKurzmOtOWOr95fHyK7ZNue++Wa4ZqJa5/fxMtWRiKJlGVp7M3PNTcH+B/7Xt+jJgo/Zi+kr2VF4SdDnW/e7y1z/AKeWX/ui8I9Tx53jhpxzuoD5k+l6YAAAAAAAAAAAAAAAAAAAAA+H0xXNLni45aymsrdPo0UK27SXDX8zvaLaLTW3gZ8/k1w69o7V3yRTtV+2l3c/ebmjOTdOU26UW4x92cZZj46cy18euCu0blxeHlNbprDXqmTvayc7mtCNWUVOcoclVQw+VrllB8vwZG8a7MV6CdWEnWWddG6iXi/H4HmzMXncfd5WWtptNo5ZKN6blrcucowjvKSivVvCKlTujd4dxFU6tOcsuMakZNLfCkm8eeCPorrf5dqsKKo01TTbxnL8W3ls83cIVFicVJZT16NbNeBr0buM4qcHmMkmn4prQ+TrF83409TcaavEIU6fNXjSpuce9KSguflXvYaWc8uTDfVKvdlS5X0lGTwpJ47yaWcr+5luLhJNvGOvh8Sndp72taW6hTlGEHiEJZbrNNN4SwlFRWmdXjwK9xM6hVa2krwntHSuak6SThODxhuL5sNqXI09cNEjC6puo6SknUjFSlHqlLZs5l2Oo1ncwqU45jBvnk9I4aaaz1eu36FtsOB+zrSr89SVSTk3JtqOHusLdY8c7Ihea17Qredcprslfwr8SUoZ5KdvUi5PSLbcG8Pyyty+XPHKEPxqX5e99Voc4o2UIScsJKUm3tq3q2/PJllXfLyx1lrt0Wd8Ha+balfWkJ1zTWNLvwbi/wB6rT5U1CnBb7uU3u/hF/MnSl/Z9PvV46ru0nr61U2XQ9PxbTbHFp7nbVimbV3IADQsAAAAAAAAAAAAAAAAADxUqKKywPRzG7tfZ1J0u73JNLOjXg1jywXu44p/SvizRd1q5Yjl7vCy/iYfKpXNERvpzJ483hQuI0pL2dXlc5Up8+i96OO8kuj2x5peJN0aynFSi8prKf72LH9+l4mOpe53w/VJmevjxWNe3+kY8OY+7mvHOxntpyq0Z8spNycJLuuT/pkvd+TKBKbTw908P1R36pXpyynGDT37qIeXZ7h3/a2/wjj6JlkY/mVGT9OmZ4co4VO4rSVClUqJPOVzzUIx/FKSTxj9TpHDOH1oU1T9pVnh+88vZLTPSOmxLW9G3ts+wpUqed+WKTePFmGvxVt4yV3xe3G9LsX6bMd2YKtrUkuVRwt3s/hjJWbns7cXlzKVzzqhTSUEtObTaONvN7vRelmt7xc+vg8epJRvnjKyvkcjx4rXdZX/ANOr8yj6FlGlBRhGMYpaRSSj6YPMViPTV42xtrqiVr0edcyxFShFvm0jl74/wj5yUIpJ99p5y9I5293rv1MkePeZn/rJHi3m2oRXJOpLkgnKWjeNo+MpeG5vw4RCHvzWd2o6yz+d/wDJ8vOKqMcRxFZzhYS+SIW649FdcvwW5op49I75bcP6fWOb8rHw++p2spOmm3JRUuZ50jnGPD3mTtDtJScU2pJ7Nb/U5jRv6lR5aws6Z/wSXDaNWs+WjGVR9Wvdj6yeiNmO81j1q2T4+KI+HULS7hVjzQeV18U/BmchOzfCJ26k6kk5SxmKzhYzu3u9SbNlZmY5YLxEW46AASRAAAAAAAAAAAANDid+qawvef08zlrRWNy7ETM6hku76MNN3+hA33E+Z5+RH3d71bIW5vjBkzTZrx4ohLVeIGN35X3dZZnhVK9yu9YSs79mvUvX1yYadRGK4qo5siHt3b8THO7fiQ9atXm8Uo4Wfelqn44SPMeE15vMqsseCwl9ETd1CVldZ6mpVuEtnkz06NWCUFybPMuWLl8z0uE82s3nXbp8juoSjTUdz1TWm2uufQ3LeVWe+i88vPwM9OzhHZIyynGK1Obnp32iOn2vWeMSlJv49DRuOJ+ZhurlzeIL1fQ1FRUX3szl0S6vyR3UobepSnV2zjxefoZ7Thrk1CEXOb2SWX6vwXmy0cD7KVqyUq+aUOkFj2jXn0j+pdOH8NpW8eWlBRXV7yf5pPVltMEz2pv5EV4hWODdhoRSlcyc5f8ATi3GmvJtayfyRbra3hTioU4xhFbRikor0SMoNVaRXpkte1uwAEkQAAAAAAAAAAADHXrKEXKTwkBr8SvVSjnr+FFQvbtvMpPc9cU4i6s3J7dF4Ihb2vzaHn5svvPDbix+scta7ucs0p1T5VmaNW5SKoaNM7rpeAV6Q9e7RqVL3l3aS82icVFnjeeZmheJ7lZoRqzWYQqy/LTnJfRG3Dh949qFz/8AKp/glFEJmFkhcp+BsU66Kv8AdbuO9G4X/iq/4Er2pD38x/MnH9UPXTnErcqifgYLi6wQFHjUeso/NG5YUK17Lkt4OfRzelOPrLoNbd67eq/EntH5mSz4fcXHu06s15Rap/Gb0+pe+AdiqFviVXFWp4tdyL/0w/u8v0LQkloi+uD5Z7eRH2UGw7EVp/zpxpx/ph3pemdl9S3cL4LQtlilCKfWbWZv1m9SRwC6tIr0otktbsABNAAAAAAAAAAAAAAAD42AlJLVlS45xP2j5Y+6tvPzZscb4tzdyD7vV/1f8FerVDHny7/bDVhxa5lgryIy6mbFzXIu6qGWGyI01Lu4R44HwO44hUcKK7q9+pLSEPXxfkj1wrhFS+rxo09M6yl0hBbyf73aO2cI4ZStaUaNKOIxXxk+spPq2aMOL25npRmzevEdqxwf7N7Oik6ylXn1c24w+FNPb1bLNZ8HtqP8qhQh5xpwT+aWTeBsisR0xTaZ7kSABJEPjR9AGtPh9FvLpUm/Fwg388GeEUlhJJeC0R6AAAAAAAAAAAAAAAAAAAAAAAZWuOcX5s04PT8T8fJeR749xfenTflJ/wBkVidQyZs34w1YcX5S9VqhoXFY+16rNCrUMrXEMdeoRt1NyeFlttJJatt6JIz3NbCLN9m3Afaz+91F3IPFFP8AFPrP0Wy82/AnWntOoQyX9Y2tvY3s+rKglLWrPEqr8+kF5L9clgAPRrWKxqHnTMzO5AAdcAAAAAAAAAAAAAAAAAAAAAAAAAAAA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92481" y="518330"/>
            <a:ext cx="2304256" cy="78078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FAKTY</a:t>
            </a:r>
            <a:r>
              <a:rPr lang="en-GB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pl-PL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583" name="AutoShape 7" descr="data:image/jpeg;base64,/9j/4AAQSkZJRgABAQAAAQABAAD/2wCEAAkGBhQSEBQUEhQVFRQVFBQUFRUUFBQVFBQUFBQVFBQUFBQXHCYeFxkjGRQUHy8gIycpLCwsFR4xNTAqNSYrLCkBCQoKDgwOGg8PFykcHBwsKSksLCksKSwpLCksLCwsLCwpLCkpLCkpKSkpLCksKSksKSwsKSwpLCwsKSwsLCksLP/AABEIALcBFAMBIgACEQEDEQH/xAAcAAABBQEBAQAAAAAAAAAAAAADAAECBAUGBwj/xAA+EAABAwIEAgYIBQIFBQAAAAABAAIRAyEEEjFBBVETImFxgZEGMlKhscHR8BQjQnLhkrIHFSQz8RY0Q2KT/8QAGAEAAwEBAAAAAAAAAAAAAAAAAQIDAAT/xAAjEQEBAAIDAQACAgMBAAAAAAAAAQIREiExAyJBUWETQoEy/9oADAMBAAIRAxEAPwD0PDYjIZC2KeLzs6usX2IXPhaXDMSGm42hHPH9mxp3WN7oNWmFaeQ51vJDdQJKkcHDcPdUNhDfaOnhzKtVeFhtgMxFySdu4LRr0LANIEbKhxt5YBBIkRP1Ty7pKxMXixNrdyovqZroWKBB18lOkydF16kjn3bTuYnwzBmnkrYwohBFAg9inyPpJzkF7lOq5CIRkC0NyEUV6EQn30VEhGwjgHAlBKiHQU0CuhMHRQLoWTTx7grdHFZteyAl1o3La0mzQiBqFUCBk1EhKm9SIWZGExCmk5bbAEJsiLCiWptl0EaagTCMVEppQsB6VIVEQ05UTTCO4Gqg4ShFsKbgmbRJRgGLUItR7Dt7tPNDe+do7lmBLklIhOj0PbchO18FMEiFyrCMrEGRqug4c10S8ASBA38eSrcHwGUZ3C50B2HPvK0mOm6hlZs03pn8TokHOHR2LBxtR7hDj1Zlb2P4yxojdYb3B7SZDSDpzlDHob4xKzQDzTUKkK1UDbyIvqPogVKfs37vouvHKa058p3tZw+IdmA2JhWK1lm0n3GxG4W5isOcsnkk+kksPhuxlvCFKK9QeU8JURRnQo9HAHKZ8PqFWp1IcCVrU6ocLaIZTQ43bIqYYiexRr4UiDzC2HIFShOq0o6ZQbCs4SA6dkquHg2Sp4ZPvZWrTeIUahBVakIU3PS8TcjwkHoZqJZ0/EvIXpFMvVd1RRDytwDmOU8oOdQfUW4UecGcoBqiyoTpdSsNT4D6rWWNLKYvTObzt98knVeVvj5oZWYjUA0E9p+iG95O6TlArMYuUTVTOQagTQBSUlXFSEkwOlmEi9MVEhQ1D7a/Bsddwe79IiVoMxwgk2aLarl8q3eD4EFge+SZ6okwAOzvlQ+mEnauOX8qHFKTXHM33rJrMMrV4njvzC0xlBsBt5aqlxfGh7wW6QLfFDHGtlYotMTYGfd2hCLCjtdKsspywyN7J70X1Vw1Jz3NaBLibbHzXafhc9JrahBcPWgjXt7Vxr6b2EESDsRI8ij8KFXpQRz6znSQJmSee6Gf5T0ceqPxThpbeIGyzRyK6TizpZEXHwXPAGbI/PK3EM5qglqt4IEN8VB2GMo7XRAT3LosiQqJnFRqU7zsmzo49hbpOVE9ybMmNYBN4G9mc8BN0gQatWVCEdhpZsnyqsx8I7aqbkGksiSYmVArcm0dyQA5SfckQnDEbnrwJhv0pJ7uSd4TqLnKdytUk0EHbJEodRQ6VN6AjkMlLMoOcgJiUJ4UnOUSU0oBFxSSLkk2w06voUuiRZTSuTlVuMCyLoTi5aCwG3IGBzELBJXR4Ino259SPdt7oU8+zTpzHHqYDiWkEuJOkmDf6rFHauj49XbsLz3R4eKwy2U+Fui5SbRaQFqcMIMA6ExMSVmU6EmAtThp6J4dY338kc9WNj63Tgwxpa4ZmnY6C+yzqpAAAERpC3Kjsw2P8ifgQsHiFMtN9Sued1UKqSWzsqTacSpGqdJRM2yrjNEyuwHORqVGRdMKUq0ymn2TQJojko9EOQVnKhu1TTItxAcwcghGkOQVt7QhFqGxkCbRHIKXQjkFMBLMENjoI4dvJDdhgrQgpFiaZBpTewjtQ23V7KhPoxcbo8g0GxqnCm1qYtS7PoMoT0dzUFwRhVd4QoVlzLIBTyl0g4oTnJVHILnp4CRchueol6E9yIHLkkAvSRZ3iUqOdNnXLxq3KCMbJA5kDsvZbXEsYWNDWiXR3RtIWZw4jNJElokAXk8/DVHx5l7XNAJB6wGsi5lSy90edsDEVHCZPPXXl9VWar3FKLj1yZmf5HvVKhSJMfcK2Nlm0rLtdwdI5b76I+VJpgWTF6W7N06LhzfyWRAsfG5WbxGlfPIIFtd+1amHAZSAOoG9zJEkBc7j8S4yCbTKh++lP0rVKkv7kZrSO1VsOL9yuNViJkqBrQnc5VKr5csC305Vc1SSiYei52tlcGAAuUN6Nrahnd9hLOfsK8GwpQtsNKdIEnbyRnUFY/DABCdVixS7ptQBtKCiOalVdZKkZCMrWI9GnNCRCtNwyIKBR5NpSfh4FkCpTK0cqFVZZCZDYzHtQaghWa5Vc1Z1VYnQXOQKhRT2oNZtk8KqPKA8or0FyYiBchOcpuUS2U22BJSUjTSR22ndJJ4ShR2IuFxOR0xNiPNblWk1tNxPseN9ffCwKTJcBzI+K2eJVzkdyuL630gclD6a3FsN6cviMY6oQwnqzpsLouHwwZMGULC05JJGlgVZhUk0S0iFEqRUSE2yN3g5zUznuAYHdr46rG4vXb0kNFgO2SVrUaX+nEGARLj2zB+GywOIth7h273PuXPP/VX/ANU8AJkq4GoGGR5VU9mLUOhSBffmiygNa4vhtyhfBnrY6QA2Q69We5Bo4Z5MHmrNTAQpdRX1UcZTAlGqUYKZputttC07jtVfE0pVimfNRqLStYrUMJOqvYbCBqBg6ovOy1adO10LR0A5ig99kZ7gFTqu1hZlGrWhVX4pLEOVZwVIS0qlRAcVOQhuKpCIPegvqKbyq1VypCVB6rvRSVAhEACnKI5ijlR2KMpJEJLA7VJOko7Po9N0EHkQfJXOMY60NIJdYAR8FSK4mhTy49kSOv2aGZ23k+aSyZWKYyzG12NGnAAU4Ukim2npAhRLURNC220vtxH+m7ZLB3WKyK7ZeBIOUXI56x2q9UxEUCOThHcb/FVKDOr3381Oe098ToNuUeFCi25RYT7JpCFd4RSBLjvKrU6UkDmtvD0WsFh/KnnetKYT9hOEFTe6QnqiUA2U5VEYBmVCrh2gIoPNKqQsym1u6Z4Om50U3uhD6TrA6CUxVnC4DLcm/JXTVgKTbiVVrhJO6ZIgHdVq4AlQFWFWr1bFUkLaza7rqu9ylUchOeqyJ1GUMlSfogAymBGo5AqI1VyqPcnhKkEToEKi0yFcJWrSANpJFimSoErbNpDKknlJbYOpzJZlCU0qRxmvuFzj67TjhBB640lby5dmGIxzSYs/t7UP9jzXGuulNKhKaUSJynQ5SlBnOel7HS2J05W3XQ4P/aZOuRn9oWP6TYxoDWkGZnaFsYU9Rn7W/wBoQnimf66/UWKRujKqHQj5kCDUKJcertuthjDuboPDqfVHmrbgpZXak6ArOgSqWIeVbxdW0Ki2vzC0g7DfiXAaHyQunKumvJmFKqA4aQiCnSu9sq9TpZ3aWBWeXQe5bOCqS2Y7ELB2lVoW5LJxOJIMbLUxeIgLExL8ybGFqL6qhUHVPcoNMKviMQBZU0TatUCACCSoVKs6KAbB1VClWKnRFkF7lYa05QVr40VazVWi6tV3KsRumlLRaYuilVWOMq8LjRatKAQhuCsOagliA7BKSmaaSLOmhJDzp86gqmTAnlfyuuXw+NL8a2wEuPwK6Zpmx0NvNYNHBtbiwQNHGLnkVpex64/9dFCiQmzpZ1tl0fKlCjnTZ1ttpm+kOBa5jXHNMkWmIHgtLDt6jf2t+AWL6RUXuDSJjvtK2cO7qN/a34BCeHznnf6ghCdriE2dMXrEb/Bx1J5nf5I+IJCzuEcQEZD2x9FfrvBCjbqqSKrW5nQbDmrTqLWgEAW33Quly053Cy8TxomyM7a9L1TEi9kAVlkOxc7phiO1Pou27hMLndNoBE9q2QICxeBYyQW7gz5rQr8RY2Ze0RzcB8VO3sbKr4511l4zK3fVVuKcdpOcYq0v/oz6rJrY8PkNcHftII9ythC5Vbq44aBUahJKhT9YT9lWDbZU88T9CpiEKq9GqOVR7k8CrvD8J0gPZurFenlAHJaXAcHFGTN7wfIe5RxVQXBC57nvJaYaxc5WuYUa4hTxLgHEnTdZmJ47TO5/pK6JLUbZGjhGzfZWis7hvFKT4a09YiYgjTW6vkrXcoTsxUCpEqBKGxRKSYlJbbabWZPKFKUqWlE6roaY1grmOFvccWJJ1dqT7JXTNKw8D/3P9XwK09Py/HWm8+uBqR5obsYwfrb/AFBUKmHDnOJA11IE8h8EDE02FjgMoI7I37RfwXP/AJpvUm1P8PW7WvTxLXCQ4HuIt3orTOl+5cY+mwQCcxnTQHn2oor9UNHVBOjbDTf3LoQdniWN6GX/AKTAjdztEEPsI5Bcs6s9rGsJMS4xJTMxlQGA90AWvohOhvbqsyYuXOt4lV9rlsL+5T/zep2HW0cvFbcDVbwqRoqHHaZyXJm25VJvGH8mmdNR81t+kjYbprClnfymlMZ+NcGc0+sfMrsOGj8mnNzlBve5ErmHC5XS8OfNJnYI8rLpy7c8WCwI+HcwA52udyyxbnqQgSrOC/V3fNR+nWO1cO7pn1/SNtJ3Up1GnS+U/NXGVhXoCqRBcXa62Jb8lg8XZ1lvcOZlwdOZ0eYH/s50fFR+vWEs92r898rHE8Xpdcrpf8PqQ6OqCJmozabZf+VzWKwnR9WSbnURvyk/FH4NJFQAkeqdSOY5rsvfzc06zeicQpU6bSA0DfRcjjuIua4iBY81ksaekbJPrt3PtBanEqNyfvRS1wPcuTOrcXdyHmVt8NyuptcRDnCZ1C5iuxdFwo/kU/2x5EhXviU9dXgcWMl4tbsWZxPiLLw5vmFkY3ClzcwJEWXM4toLiHNntFj/ACoYfOXK9rZZ2YtviDXPbLbzMxy0+qwquAPu+wul4YwDDMyw7qmxsfWKwcfmzGZF9FfHKzKxLLHeOzcDw+XENNtHf2ldMSuZ4PUPTtk+1/aV0hcm+l7LhNQxKiUiVAuUzknUMySzNWg/M2QQQZu0yNYsd0m1mkSHCJiZGs5Y87d68GpcZxDcoFeo0UxDA1xAbroBb9TvNQp1cpzGs4mQYYTMgyMzjoUeP9tb/T35lduuZupGo1FiO8clmYegQ8vJAvpqTMiIGmi8XqcVeBDHFmps4l3WiTmN7wJ7gg0MW4G1RwJ1IcZiZSZfO3ymxzk9j6ApuEWv2m65XH4tv4ghzxJc4AEi5DjIC8xZxJ4ADatSBdoD3QL5rCfaJKruqZj6zi4nNMyZOp75Uvl8OFvav0+3KTp6mSC9kEEQdDOoBHuR3Uzmbyv7x/C8swXEX0nSx7hBBI2OXmFdxXpNWeHNdUID3BxixFohp2Gluzvm/FHk9KdUH6nABoJk7TzOw0VD/OaLXOzVGAAtZr+ogeYuLrzXE4t9RxLqjnEi8k3uPoFXFAHcrcIHK/qPS8L6S4YvLelbJcQJkDTckQFZo8UovblZVYXxmjNeNZ8l5S2i3WfipdAAJnwRuMCZZPZuGtFTEUaYcDLrgEEw2Cbdy3/SfHMymajIaY9ZtiNQb620Xz9RrGmczHlpykS0kGHtLXCeRaSPFQyAjU6e9Svx3lLvxSfWyWaepis09YOBEB0gjQiZPKy6DgddrqYAIN3RBFxYkjnqvC6dKJ6xE9/LdFpucCIqOETEOiJ1jvKtZEpv+H0BlU6ZgHtXz/T4hWbpVqC+az3C4kB2utyk/iVckHpqkgkgmo6RIgkGZkiyTL58prZsc+N3p7FxTVdTUo5KDW+yxo8Yj4r51fxauYzVnmCHCXusYiZ7lcqelmMII/E1SHNa0y86NED3eaTL48tTfh8frrd09J4w3rFB4LVy1SPaaR4+sP7SvMWccxIAAqugCBLpEcoOyPT9JMS0tOcdUtIsP0mQDGo5q8xkx47RuV5ben1TDp5GfIyuy4jwxppAxeAZ8F8/1PS3Fn/ybuMw39RmO4bDZa2J/wAU+IVPWqgCQYaymAI2007CofT55Za1fFcPpjN7dpjsNlJC0uBOmlHsuI8D1vmV5JhvSbEU4h+ZsuMOuLwSZ11V7D+nuKZOQ0xmiZaDpI59qtrrSW+9vXaj/wAtw7VyfEW9ZcO703xvW/N9Y3ADI0iRa3gqtXj+JcSXVSCcvIAxygW+aTDDjlafLLlNR6xwZ2bD/tLh78w+KpY6qdDccivOcP6W4um14ZUMPs4Q2P3NkWOqc+lOJIaDUFoF2t0iJJi5TcfyuQ8vxmLu8EW9Kwzl6wsbi9tfFdNUpEfdl44/0hrA5g++nqiBG4Gx1V3/AK8xgAHSgGCJyNkyZJO08k2V2WSx6iQhNeHCWkEcwQRy1C8yr+l9eoC19RzQZk0wB6xBuPDnzQcH6UYjDNDKT2PYQIDmmGwSTAEQTJnuCXRtPUikvMmf4g4sT/tuvMlkeFjokjoHMOPWPePiEEtnxSSRAYm/cEMP9b75JJIgcP0T0axBCSSwRJtXXu+aE+qYCSSwjUqxv98k1GpA8/cCfkkksyLqnV8R809SsY8/mnSRYF7/AIj5pxVMJklgTZUMpNqmSkkgJjUIJBSbVTJIsbpTKIXRry+7pJIUoQrlG6abJJLCHUqaDlKYOE+CSSzCOr2QKjpKSSwkw9qLXrkwZ+xomSWY9Oud9lN2JKSSzBdKbobq7p1SSWY/4x3NR/Eu5lMklMcYo80kklm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1764665"/>
            <a:ext cx="8352928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Pawel\Desktop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8640"/>
            <a:ext cx="960107" cy="720080"/>
          </a:xfrm>
          <a:prstGeom prst="rect">
            <a:avLst/>
          </a:prstGeom>
          <a:noFill/>
        </p:spPr>
      </p:pic>
      <p:pic>
        <p:nvPicPr>
          <p:cNvPr id="1030" name="Picture 6" descr="C:\Users\Pawel\Desktop\beznazwy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6924" y="116633"/>
            <a:ext cx="1442075" cy="1080120"/>
          </a:xfrm>
          <a:prstGeom prst="rect">
            <a:avLst/>
          </a:prstGeom>
          <a:noFill/>
        </p:spPr>
      </p:pic>
      <p:pic>
        <p:nvPicPr>
          <p:cNvPr id="3074" name="Picture 2" descr="starzejace sie spoleczenstw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60302"/>
            <a:ext cx="8328707" cy="4684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3070242" y="1579999"/>
            <a:ext cx="1001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FAKTY</a:t>
            </a:r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pl-PL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697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6"/>
          <p:cNvSpPr>
            <a:spLocks noChangeArrowheads="1"/>
          </p:cNvSpPr>
          <p:nvPr/>
        </p:nvSpPr>
        <p:spPr bwMode="auto">
          <a:xfrm>
            <a:off x="1946275" y="2079625"/>
            <a:ext cx="3365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199" name="Rectangle 37"/>
          <p:cNvSpPr>
            <a:spLocks noChangeArrowheads="1"/>
          </p:cNvSpPr>
          <p:nvPr/>
        </p:nvSpPr>
        <p:spPr bwMode="auto">
          <a:xfrm>
            <a:off x="1946275" y="2921000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1946275" y="3724275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1" name="Symbol zastępczy stopki 8"/>
          <p:cNvSpPr txBox="1">
            <a:spLocks noGrp="1"/>
          </p:cNvSpPr>
          <p:nvPr/>
        </p:nvSpPr>
        <p:spPr bwMode="auto">
          <a:xfrm>
            <a:off x="2843213" y="2349500"/>
            <a:ext cx="475297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l-PL" altLang="pl-PL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202" name="Prostokąt 1"/>
          <p:cNvSpPr>
            <a:spLocks noChangeArrowheads="1"/>
          </p:cNvSpPr>
          <p:nvPr/>
        </p:nvSpPr>
        <p:spPr bwMode="auto">
          <a:xfrm>
            <a:off x="1763688" y="3140968"/>
            <a:ext cx="640871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 </a:t>
            </a:r>
            <a:endParaRPr 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</p:txBody>
      </p:sp>
      <p:sp>
        <p:nvSpPr>
          <p:cNvPr id="8203" name="Prostokąt 2"/>
          <p:cNvSpPr>
            <a:spLocks noChangeArrowheads="1"/>
          </p:cNvSpPr>
          <p:nvPr/>
        </p:nvSpPr>
        <p:spPr bwMode="auto">
          <a:xfrm>
            <a:off x="1979712" y="1340768"/>
            <a:ext cx="79208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b="1" i="1" dirty="0"/>
              <a:t> </a:t>
            </a:r>
            <a:endParaRPr lang="pl-PL" sz="3200" dirty="0"/>
          </a:p>
        </p:txBody>
      </p:sp>
      <p:sp>
        <p:nvSpPr>
          <p:cNvPr id="152583" name="AutoShape 7" descr="data:image/jpeg;base64,/9j/4AAQSkZJRgABAQAAAQABAAD/2wCEAAkGBhQSEBQUEhQVFRQVFBQUFRUUFBQVFBQUFBQVFBQUFBQXHCYeFxkjGRQUHy8gIycpLCwsFR4xNTAqNSYrLCkBCQoKDgwOGg8PFykcHBwsKSksLCksKSwpLCksLCwsLCwpLCkpLCkpKSkpLCksKSksKSwsKSwpLCwsKSwsLCksLP/AABEIALcBFAMBIgACEQEDEQH/xAAcAAABBQEBAQAAAAAAAAAAAAADAAECBAUGBwj/xAA+EAABAwIEAgYIBQIFBQAAAAABAAIRAyEEEjFBBVETImFxgZEGMlKhscHR8BQjQnLhkrIHFSQz8RY0Q2KT/8QAGAEAAwEBAAAAAAAAAAAAAAAAAQIDAAT/xAAjEQEBAAIDAQACAgMBAAAAAAAAAQIREiExAyJBUWETQoEy/9oADAMBAAIRAxEAPwD0PDYjIZC2KeLzs6usX2IXPhaXDMSGm42hHPH9mxp3WN7oNWmFaeQ51vJDdQJKkcHDcPdUNhDfaOnhzKtVeFhtgMxFySdu4LRr0LANIEbKhxt5YBBIkRP1Ty7pKxMXixNrdyovqZroWKBB18lOkydF16kjn3bTuYnwzBmnkrYwohBFAg9inyPpJzkF7lOq5CIRkC0NyEUV6EQn30VEhGwjgHAlBKiHQU0CuhMHRQLoWTTx7grdHFZteyAl1o3La0mzQiBqFUCBk1EhKm9SIWZGExCmk5bbAEJsiLCiWptl0EaagTCMVEppQsB6VIVEQ05UTTCO4Gqg4ShFsKbgmbRJRgGLUItR7Dt7tPNDe+do7lmBLklIhOj0PbchO18FMEiFyrCMrEGRqug4c10S8ASBA38eSrcHwGUZ3C50B2HPvK0mOm6hlZs03pn8TokHOHR2LBxtR7hDj1Zlb2P4yxojdYb3B7SZDSDpzlDHob4xKzQDzTUKkK1UDbyIvqPogVKfs37vouvHKa058p3tZw+IdmA2JhWK1lm0n3GxG4W5isOcsnkk+kksPhuxlvCFKK9QeU8JURRnQo9HAHKZ8PqFWp1IcCVrU6ocLaIZTQ43bIqYYiexRr4UiDzC2HIFShOq0o6ZQbCs4SA6dkquHg2Sp4ZPvZWrTeIUahBVakIU3PS8TcjwkHoZqJZ0/EvIXpFMvVd1RRDytwDmOU8oOdQfUW4UecGcoBqiyoTpdSsNT4D6rWWNLKYvTObzt98knVeVvj5oZWYjUA0E9p+iG95O6TlArMYuUTVTOQagTQBSUlXFSEkwOlmEi9MVEhQ1D7a/Bsddwe79IiVoMxwgk2aLarl8q3eD4EFge+SZ6okwAOzvlQ+mEnauOX8qHFKTXHM33rJrMMrV4njvzC0xlBsBt5aqlxfGh7wW6QLfFDHGtlYotMTYGfd2hCLCjtdKsspywyN7J70X1Vw1Jz3NaBLibbHzXafhc9JrahBcPWgjXt7Vxr6b2EESDsRI8ij8KFXpQRz6znSQJmSee6Gf5T0ceqPxThpbeIGyzRyK6TizpZEXHwXPAGbI/PK3EM5qglqt4IEN8VB2GMo7XRAT3LosiQqJnFRqU7zsmzo49hbpOVE9ybMmNYBN4G9mc8BN0gQatWVCEdhpZsnyqsx8I7aqbkGksiSYmVArcm0dyQA5SfckQnDEbnrwJhv0pJ7uSd4TqLnKdytUk0EHbJEodRQ6VN6AjkMlLMoOcgJiUJ4UnOUSU0oBFxSSLkk2w06voUuiRZTSuTlVuMCyLoTi5aCwG3IGBzELBJXR4Ino259SPdt7oU8+zTpzHHqYDiWkEuJOkmDf6rFHauj49XbsLz3R4eKwy2U+Fui5SbRaQFqcMIMA6ExMSVmU6EmAtThp6J4dY338kc9WNj63Tgwxpa4ZmnY6C+yzqpAAAERpC3Kjsw2P8ifgQsHiFMtN9Sued1UKqSWzsqTacSpGqdJRM2yrjNEyuwHORqVGRdMKUq0ymn2TQJojko9EOQVnKhu1TTItxAcwcghGkOQVt7QhFqGxkCbRHIKXQjkFMBLMENjoI4dvJDdhgrQgpFiaZBpTewjtQ23V7KhPoxcbo8g0GxqnCm1qYtS7PoMoT0dzUFwRhVd4QoVlzLIBTyl0g4oTnJVHILnp4CRchueol6E9yIHLkkAvSRZ3iUqOdNnXLxq3KCMbJA5kDsvZbXEsYWNDWiXR3RtIWZw4jNJElokAXk8/DVHx5l7XNAJB6wGsi5lSy90edsDEVHCZPPXXl9VWar3FKLj1yZmf5HvVKhSJMfcK2Nlm0rLtdwdI5b76I+VJpgWTF6W7N06LhzfyWRAsfG5WbxGlfPIIFtd+1amHAZSAOoG9zJEkBc7j8S4yCbTKh++lP0rVKkv7kZrSO1VsOL9yuNViJkqBrQnc5VKr5csC305Vc1SSiYei52tlcGAAuUN6Nrahnd9hLOfsK8GwpQtsNKdIEnbyRnUFY/DABCdVixS7ptQBtKCiOalVdZKkZCMrWI9GnNCRCtNwyIKBR5NpSfh4FkCpTK0cqFVZZCZDYzHtQaghWa5Vc1Z1VYnQXOQKhRT2oNZtk8KqPKA8or0FyYiBchOcpuUS2U22BJSUjTSR22ndJJ4ShR2IuFxOR0xNiPNblWk1tNxPseN9ffCwKTJcBzI+K2eJVzkdyuL630gclD6a3FsN6cviMY6oQwnqzpsLouHwwZMGULC05JJGlgVZhUk0S0iFEqRUSE2yN3g5zUznuAYHdr46rG4vXb0kNFgO2SVrUaX+nEGARLj2zB+GywOIth7h273PuXPP/VX/ANU8AJkq4GoGGR5VU9mLUOhSBffmiygNa4vhtyhfBnrY6QA2Q69We5Bo4Z5MHmrNTAQpdRX1UcZTAlGqUYKZputttC07jtVfE0pVimfNRqLStYrUMJOqvYbCBqBg6ovOy1adO10LR0A5ig99kZ7gFTqu1hZlGrWhVX4pLEOVZwVIS0qlRAcVOQhuKpCIPegvqKbyq1VypCVB6rvRSVAhEACnKI5ijlR2KMpJEJLA7VJOko7Po9N0EHkQfJXOMY60NIJdYAR8FSK4mhTy49kSOv2aGZ23k+aSyZWKYyzG12NGnAAU4Ukim2npAhRLURNC220vtxH+m7ZLB3WKyK7ZeBIOUXI56x2q9UxEUCOThHcb/FVKDOr3381Oe098ToNuUeFCi25RYT7JpCFd4RSBLjvKrU6UkDmtvD0WsFh/KnnetKYT9hOEFTe6QnqiUA2U5VEYBmVCrh2gIoPNKqQsym1u6Z4Om50U3uhD6TrA6CUxVnC4DLcm/JXTVgKTbiVVrhJO6ZIgHdVq4AlQFWFWr1bFUkLaza7rqu9ylUchOeqyJ1GUMlSfogAymBGo5AqI1VyqPcnhKkEToEKi0yFcJWrSANpJFimSoErbNpDKknlJbYOpzJZlCU0qRxmvuFzj67TjhBB640lby5dmGIxzSYs/t7UP9jzXGuulNKhKaUSJynQ5SlBnOel7HS2J05W3XQ4P/aZOuRn9oWP6TYxoDWkGZnaFsYU9Rn7W/wBoQnimf66/UWKRujKqHQj5kCDUKJcertuthjDuboPDqfVHmrbgpZXak6ArOgSqWIeVbxdW0Ki2vzC0g7DfiXAaHyQunKumvJmFKqA4aQiCnSu9sq9TpZ3aWBWeXQe5bOCqS2Y7ELB2lVoW5LJxOJIMbLUxeIgLExL8ybGFqL6qhUHVPcoNMKviMQBZU0TatUCACCSoVKs6KAbB1VClWKnRFkF7lYa05QVr40VazVWi6tV3KsRumlLRaYuilVWOMq8LjRatKAQhuCsOagliA7BKSmaaSLOmhJDzp86gqmTAnlfyuuXw+NL8a2wEuPwK6Zpmx0NvNYNHBtbiwQNHGLnkVpex64/9dFCiQmzpZ1tl0fKlCjnTZ1ttpm+kOBa5jXHNMkWmIHgtLDt6jf2t+AWL6RUXuDSJjvtK2cO7qN/a34BCeHznnf6ghCdriE2dMXrEb/Bx1J5nf5I+IJCzuEcQEZD2x9FfrvBCjbqqSKrW5nQbDmrTqLWgEAW33Quly053Cy8TxomyM7a9L1TEi9kAVlkOxc7phiO1Pou27hMLndNoBE9q2QICxeBYyQW7gz5rQr8RY2Ze0RzcB8VO3sbKr4511l4zK3fVVuKcdpOcYq0v/oz6rJrY8PkNcHftII9ythC5Vbq44aBUahJKhT9YT9lWDbZU88T9CpiEKq9GqOVR7k8CrvD8J0gPZurFenlAHJaXAcHFGTN7wfIe5RxVQXBC57nvJaYaxc5WuYUa4hTxLgHEnTdZmJ47TO5/pK6JLUbZGjhGzfZWis7hvFKT4a09YiYgjTW6vkrXcoTsxUCpEqBKGxRKSYlJbbabWZPKFKUqWlE6roaY1grmOFvccWJJ1dqT7JXTNKw8D/3P9XwK09Py/HWm8+uBqR5obsYwfrb/AFBUKmHDnOJA11IE8h8EDE02FjgMoI7I37RfwXP/AJpvUm1P8PW7WvTxLXCQ4HuIt3orTOl+5cY+mwQCcxnTQHn2oor9UNHVBOjbDTf3LoQdniWN6GX/AKTAjdztEEPsI5Bcs6s9rGsJMS4xJTMxlQGA90AWvohOhvbqsyYuXOt4lV9rlsL+5T/zep2HW0cvFbcDVbwqRoqHHaZyXJm25VJvGH8mmdNR81t+kjYbprClnfymlMZ+NcGc0+sfMrsOGj8mnNzlBve5ErmHC5XS8OfNJnYI8rLpy7c8WCwI+HcwA52udyyxbnqQgSrOC/V3fNR+nWO1cO7pn1/SNtJ3Up1GnS+U/NXGVhXoCqRBcXa62Jb8lg8XZ1lvcOZlwdOZ0eYH/s50fFR+vWEs92r898rHE8Xpdcrpf8PqQ6OqCJmozabZf+VzWKwnR9WSbnURvyk/FH4NJFQAkeqdSOY5rsvfzc06zeicQpU6bSA0DfRcjjuIua4iBY81ksaekbJPrt3PtBanEqNyfvRS1wPcuTOrcXdyHmVt8NyuptcRDnCZ1C5iuxdFwo/kU/2x5EhXviU9dXgcWMl4tbsWZxPiLLw5vmFkY3ClzcwJEWXM4toLiHNntFj/ACoYfOXK9rZZ2YtviDXPbLbzMxy0+qwquAPu+wul4YwDDMyw7qmxsfWKwcfmzGZF9FfHKzKxLLHeOzcDw+XENNtHf2ldMSuZ4PUPTtk+1/aV0hcm+l7LhNQxKiUiVAuUzknUMySzNWg/M2QQQZu0yNYsd0m1mkSHCJiZGs5Y87d68GpcZxDcoFeo0UxDA1xAbroBb9TvNQp1cpzGs4mQYYTMgyMzjoUeP9tb/T35lduuZupGo1FiO8clmYegQ8vJAvpqTMiIGmi8XqcVeBDHFmps4l3WiTmN7wJ7gg0MW4G1RwJ1IcZiZSZfO3ymxzk9j6ApuEWv2m65XH4tv4ghzxJc4AEi5DjIC8xZxJ4ADatSBdoD3QL5rCfaJKruqZj6zi4nNMyZOp75Uvl8OFvav0+3KTp6mSC9kEEQdDOoBHuR3Uzmbyv7x/C8swXEX0nSx7hBBI2OXmFdxXpNWeHNdUID3BxixFohp2Gluzvm/FHk9KdUH6nABoJk7TzOw0VD/OaLXOzVGAAtZr+ogeYuLrzXE4t9RxLqjnEi8k3uPoFXFAHcrcIHK/qPS8L6S4YvLelbJcQJkDTckQFZo8UovblZVYXxmjNeNZ8l5S2i3WfipdAAJnwRuMCZZPZuGtFTEUaYcDLrgEEw2Cbdy3/SfHMymajIaY9ZtiNQb620Xz9RrGmczHlpykS0kGHtLXCeRaSPFQyAjU6e9Svx3lLvxSfWyWaepis09YOBEB0gjQiZPKy6DgddrqYAIN3RBFxYkjnqvC6dKJ6xE9/LdFpucCIqOETEOiJ1jvKtZEpv+H0BlU6ZgHtXz/T4hWbpVqC+az3C4kB2utyk/iVckHpqkgkgmo6RIgkGZkiyTL58prZsc+N3p7FxTVdTUo5KDW+yxo8Yj4r51fxauYzVnmCHCXusYiZ7lcqelmMII/E1SHNa0y86NED3eaTL48tTfh8frrd09J4w3rFB4LVy1SPaaR4+sP7SvMWccxIAAqugCBLpEcoOyPT9JMS0tOcdUtIsP0mQDGo5q8xkx47RuV5ben1TDp5GfIyuy4jwxppAxeAZ8F8/1PS3Fn/ybuMw39RmO4bDZa2J/wAU+IVPWqgCQYaymAI2007CofT55Za1fFcPpjN7dpjsNlJC0uBOmlHsuI8D1vmV5JhvSbEU4h+ZsuMOuLwSZ11V7D+nuKZOQ0xmiZaDpI59qtrrSW+9vXaj/wAtw7VyfEW9ZcO703xvW/N9Y3ADI0iRa3gqtXj+JcSXVSCcvIAxygW+aTDDjlafLLlNR6xwZ2bD/tLh78w+KpY6qdDccivOcP6W4um14ZUMPs4Q2P3NkWOqc+lOJIaDUFoF2t0iJJi5TcfyuQ8vxmLu8EW9Kwzl6wsbi9tfFdNUpEfdl44/0hrA5g++nqiBG4Gx1V3/AK8xgAHSgGCJyNkyZJO08k2V2WSx6iQhNeHCWkEcwQRy1C8yr+l9eoC19RzQZk0wB6xBuPDnzQcH6UYjDNDKT2PYQIDmmGwSTAEQTJnuCXRtPUikvMmf4g4sT/tuvMlkeFjokjoHMOPWPePiEEtnxSSRAYm/cEMP9b75JJIgcP0T0axBCSSwRJtXXu+aE+qYCSSwjUqxv98k1GpA8/cCfkkksyLqnV8R809SsY8/mnSRYF7/AIj5pxVMJklgTZUMpNqmSkkgJjUIJBSbVTJIsbpTKIXRry+7pJIUoQrlG6abJJLCHUqaDlKYOE+CSSzCOr2QKjpKSSwkw9qLXrkwZ+xomSWY9Oud9lN2JKSSzBdKbobq7p1SSWY/4x3NR/Eu5lMklMcYo80kklm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2588" name="Picture 12" descr="C:\Users\Pawel\Desktop\beznazwy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480098"/>
            <a:ext cx="1368152" cy="919759"/>
          </a:xfrm>
          <a:prstGeom prst="rect">
            <a:avLst/>
          </a:prstGeom>
          <a:noFill/>
        </p:spPr>
      </p:pic>
      <p:pic>
        <p:nvPicPr>
          <p:cNvPr id="1027" name="Picture 3" descr="C:\Users\Pawel\Desktop\beznazwy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437112"/>
            <a:ext cx="1368152" cy="889299"/>
          </a:xfrm>
          <a:prstGeom prst="rect">
            <a:avLst/>
          </a:prstGeom>
          <a:noFill/>
        </p:spPr>
      </p:pic>
      <p:pic>
        <p:nvPicPr>
          <p:cNvPr id="2" name="Picture 2" descr="C:\Users\Pawel\Desktop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88640"/>
            <a:ext cx="960107" cy="720080"/>
          </a:xfrm>
          <a:prstGeom prst="rect">
            <a:avLst/>
          </a:prstGeom>
          <a:noFill/>
        </p:spPr>
      </p:pic>
      <p:pic>
        <p:nvPicPr>
          <p:cNvPr id="1030" name="Picture 6" descr="C:\Users\Pawel\Desktop\beznazwy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116632"/>
            <a:ext cx="1094631" cy="819883"/>
          </a:xfrm>
          <a:prstGeom prst="rect">
            <a:avLst/>
          </a:prstGeom>
          <a:noFill/>
        </p:spPr>
      </p:pic>
      <p:pic>
        <p:nvPicPr>
          <p:cNvPr id="22529" name="Picture 1" descr="C:\Users\Pawel\Desktop\beznazwy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564904"/>
            <a:ext cx="1368151" cy="910442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29730" y="908720"/>
            <a:ext cx="669674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Dane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statystyczne dotyczące turystyki wyjazdowej emerytów i rencistów uzyskano z badań ankietowych pt. „Turystyka i rekreacja w gospodarstwach domowych” (GUS, 2001, 2005, 2009, 2013,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2015,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2019).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Dane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dotyczące sytuacji materialnej seniorów zaczerpnięto z raportów „Budżety gospodarstw domowych” za lata 2013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GUS).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Rzeczywista liczba badanych gospodarstw domowych wyniosła 37 181.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Dane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Komisji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Europejskiej z lat 2014 -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2019. 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910304" y="526573"/>
            <a:ext cx="51125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MATERIA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ŁY I METODY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6"/>
          <p:cNvSpPr>
            <a:spLocks noChangeArrowheads="1"/>
          </p:cNvSpPr>
          <p:nvPr/>
        </p:nvSpPr>
        <p:spPr bwMode="auto">
          <a:xfrm>
            <a:off x="1946275" y="2079625"/>
            <a:ext cx="3365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199" name="Rectangle 37"/>
          <p:cNvSpPr>
            <a:spLocks noChangeArrowheads="1"/>
          </p:cNvSpPr>
          <p:nvPr/>
        </p:nvSpPr>
        <p:spPr bwMode="auto">
          <a:xfrm>
            <a:off x="1946275" y="2921000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1946275" y="3724275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1" name="Symbol zastępczy stopki 8"/>
          <p:cNvSpPr txBox="1">
            <a:spLocks noGrp="1"/>
          </p:cNvSpPr>
          <p:nvPr/>
        </p:nvSpPr>
        <p:spPr bwMode="auto">
          <a:xfrm>
            <a:off x="2843213" y="2349500"/>
            <a:ext cx="475297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l-PL" altLang="pl-PL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202" name="Prostokąt 1"/>
          <p:cNvSpPr>
            <a:spLocks noChangeArrowheads="1"/>
          </p:cNvSpPr>
          <p:nvPr/>
        </p:nvSpPr>
        <p:spPr bwMode="auto">
          <a:xfrm>
            <a:off x="1691680" y="1340768"/>
            <a:ext cx="6768752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</p:txBody>
      </p:sp>
      <p:sp>
        <p:nvSpPr>
          <p:cNvPr id="152578" name="AutoShape 2" descr="data:image/jpeg;base64,/9j/4AAQSkZJRgABAQAAAQABAAD/2wCEAAkGBxEQEhUSERQQFRQXEhUVFBUXFBAVExQVFhQWGRUUFBQYHCggGholGxQXITMhJSkrLi4uGB8/ODMsNygtLiwBCgoKDg0OGxAQGy0kICQrLCw0LC8sLC0sNCwsLCwsLDQsNC0sLCwsLCwsLCwsLCwsNCwsLCwsLCwsLCwsLCwsLP/AABEIANAA8wMBIgACEQEDEQH/xAAbAAEAAgMBAQAAAAAAAAAAAAAABQYDBAcCAf/EADsQAAIBAwIDBQUGBQMFAAAAAAABAgMEESExBRJBBiJRYXETMoGRoQcUQnKx8CMzUsHRYqLhU1SDkpP/xAAZAQEAAwEBAAAAAAAAAAAAAAAAAgMEAQX/xAAoEQEAAgICAgEDAwUAAAAAAAAAAQIDESExBBJRE0FCBSJhFTJxobH/2gAMAwEAAhEDEQA/AO4gAAAAAAAAAAAAAAAAAAAAAAAAAAAAAAAAAAAAAAAAAAAAAAAAAAAAAAAAAAAAAAAAAAAAAAAAAAAAAAAAAAAAAAAAAAAAAAAAAAAAAAAAAAAAAAAAAAAAAAAAAAAAAAAAAAAAAAAAAAAAAAAAAAAAAAAAAADFdXEKUJVKkoxhGLlKTeEkt22cb7X9p7niFWNGjX+70/aJO2yqdxXXNLlnzPmU6bUeZrHKk8PLzjk2iHYjbslG4hPPJKMsPEsSTw/B42Mpxf7NXOlfxhTjCi55+80o8uJclOXNNxU91NxXMotd54xk7QcraLRuCY0AAk4AAAAAAAAAAAAAAAAAAAAAAAAAxVq6jvv0XVkdXr3M/wCXBRXqnL66ELXiHJnSWPhU7+hXX8yc9enN/ZMhrq1nHXvrOzy1n0Znt5WvxVWza+zowOWrilzRfdrVF5OXNH65RL8O7czjpcQUo9alPp+ZbfVegp5dJ74Rr5NZ4nhewadneUrmCnSnzRb3i8NPwkunoyO43xyVpJJwlOMot8/dShPKUYz/ADZ0/KzT7RrbRHPSj/anxz2tWNnmsqMHms6UI1Juq1/DxBtZjB4eOra/paKVT4Eri2jKHt5un/DcK06fMq85LllJ08uFPlT0zq5dMZd64bauNenVk081Mzm3iFX21Oo+d9FhpLHi5+KxBcTtqdvUdGhTjCEauXUjXlNVuaHMkny92UZU+VReUl6mW+XfML6050sP2U2zVe49o4+0p0aMZRjOtJRlVc3U0muXLdJLuv8AD8X0w5f2QvlQv40/aKaq0lzyVWHsnVnJvnjHOOebilhbYed0dQL8Mx6RpXf+7kABagAAAAAAAAAAAAAAAAAAAAABp8QvfZRzu9PSKzrJmW+uY0qcqks4im3jd46IqNjdVbxSqtLEZrkjo1nTR56JPfz8ijNl9f2x3Ku99cR2kbqm51IpOT5kpa+f7+BYI6JLy+JWuH3nf55a76evgTNvWzq9yvDaOZ+XKTDBeUeZtsjanD51c42Xi9PRE5c1E0a1StGMY8uWnNZxnLeP84F6VmeS1YlT7nh9WLnDklmUMLCTfvJ6eWjTwb/COG+wi4yTzPDknqspapeXUsHLhuWEm8ZNO4Zn+nFeVX04idoe3s4W81K3cqUk1lKUnCa6xlBtpp+WGvInbihbXlKUasW8xanq1NPphrHqvQhrmIsLr2c1PfGkl4rqdx5fSdT0lS3pP8MVfsjKjDmjz1Y5cpRUnGrDNSU04NYUkud5i8bLGxGX/Abi79nVtp06vLzU6izCnVXNJPmUopRyuVp6Remqk0dMpyUkmtU0mn5M+QoxTbSinL3mkk3jbL6mucFZ/wANdckxO1E7K9k6qu3c3FOlCNKU6dvTcIuUY9JwnF4cW3J6rPu7YL+MAtrWKxqEZnYACTgAAAAAAAAAAAAAAAAAAAAAjeJ1tVH4v9F/ciZV42tOKUcrOG/dWXvKWEZOKXahOpKTSjHdvTCitTndfjE683OT32jl4SWyx8f1PNzZdWmWTNlis/ytlG4XM8YxzPGNsZ6eRKUbsplteYN+nflFcmldci3291zvk01T/f0Np04LGEsrbq/qQfCrzmpP2cXKpzNJ8uiytMy6EZecSq2so+11ekl3m2+9iWvg4rGPQ0/V1G5XfUiI3KzV7iKai2svGF11zjT4M0alzFycE05JJtdUns38ivwvbW7qfxJSVZvEOVzjhRk3CUWtE8PXL6M3rmnJV41I45XTcKurzmOtOWOr95fHyK7ZNue++Wa4ZqJa5/fxMtWRiKJlGVp7M3PNTcH+B/7Xt+jJgo/Zi+kr2VF4SdDnW/e7y1z/AKeWX/ui8I9Tx53jhpxzuoD5k+l6YAAAAAAAAAAAAAAAAAAAAA+H0xXNLni45aymsrdPo0UK27SXDX8zvaLaLTW3gZ8/k1w69o7V3yRTtV+2l3c/ebmjOTdOU26UW4x92cZZj46cy18euCu0blxeHlNbprDXqmTvayc7mtCNWUVOcoclVQw+VrllB8vwZG8a7MV6CdWEnWWddG6iXi/H4HmzMXncfd5WWtptNo5ZKN6blrcucowjvKSivVvCKlTujd4dxFU6tOcsuMakZNLfCkm8eeCPorrf5dqsKKo01TTbxnL8W3ls83cIVFicVJZT16NbNeBr0buM4qcHmMkmn4prQ+TrF83409TcaavEIU6fNXjSpuce9KSguflXvYaWc8uTDfVKvdlS5X0lGTwpJ47yaWcr+5luLhJNvGOvh8Sndp72taW6hTlGEHiEJZbrNNN4SwlFRWmdXjwK9xM6hVa2krwntHSuak6SThODxhuL5sNqXI09cNEjC6puo6SknUjFSlHqlLZs5l2Oo1ncwqU45jBvnk9I4aaaz1eu36FtsOB+zrSr89SVSTk3JtqOHusLdY8c7Ihea17Qredcprslfwr8SUoZ5KdvUi5PSLbcG8Pyyty+XPHKEPxqX5e99Voc4o2UIScsJKUm3tq3q2/PJllXfLyx1lrt0Wd8Ha+balfWkJ1zTWNLvwbi/wB6rT5U1CnBb7uU3u/hF/MnSl/Z9PvV46ru0nr61U2XQ9PxbTbHFp7nbVimbV3IADQsAAAAAAAAAAAAAAAAADxUqKKywPRzG7tfZ1J0u73JNLOjXg1jywXu44p/SvizRd1q5Yjl7vCy/iYfKpXNERvpzJ483hQuI0pL2dXlc5Up8+i96OO8kuj2x5peJN0aynFSi8prKf72LH9+l4mOpe53w/VJmevjxWNe3+kY8OY+7mvHOxntpyq0Z8spNycJLuuT/pkvd+TKBKbTw908P1R36pXpyynGDT37qIeXZ7h3/a2/wjj6JlkY/mVGT9OmZ4co4VO4rSVClUqJPOVzzUIx/FKSTxj9TpHDOH1oU1T9pVnh+88vZLTPSOmxLW9G3ts+wpUqed+WKTePFmGvxVt4yV3xe3G9LsX6bMd2YKtrUkuVRwt3s/hjJWbns7cXlzKVzzqhTSUEtObTaONvN7vRelmt7xc+vg8epJRvnjKyvkcjx4rXdZX/ANOr8yj6FlGlBRhGMYpaRSSj6YPMViPTV42xtrqiVr0edcyxFShFvm0jl74/wj5yUIpJ99p5y9I5293rv1MkePeZn/rJHi3m2oRXJOpLkgnKWjeNo+MpeG5vw4RCHvzWd2o6yz+d/wDJ8vOKqMcRxFZzhYS+SIW649FdcvwW5op49I75bcP6fWOb8rHw++p2spOmm3JRUuZ50jnGPD3mTtDtJScU2pJ7Nb/U5jRv6lR5aws6Z/wSXDaNWs+WjGVR9Wvdj6yeiNmO81j1q2T4+KI+HULS7hVjzQeV18U/BmchOzfCJ26k6kk5SxmKzhYzu3u9SbNlZmY5YLxEW46AASRAAAAAAAAAAAANDid+qawvef08zlrRWNy7ETM6hku76MNN3+hA33E+Z5+RH3d71bIW5vjBkzTZrx4ohLVeIGN35X3dZZnhVK9yu9YSs79mvUvX1yYadRGK4qo5siHt3b8THO7fiQ9atXm8Uo4Wfelqn44SPMeE15vMqsseCwl9ETd1CVldZ6mpVuEtnkz06NWCUFybPMuWLl8z0uE82s3nXbp8juoSjTUdz1TWm2uufQ3LeVWe+i88vPwM9OzhHZIyynGK1Obnp32iOn2vWeMSlJv49DRuOJ+ZhurlzeIL1fQ1FRUX3szl0S6vyR3UobepSnV2zjxefoZ7Thrk1CEXOb2SWX6vwXmy0cD7KVqyUq+aUOkFj2jXn0j+pdOH8NpW8eWlBRXV7yf5pPVltMEz2pv5EV4hWODdhoRSlcyc5f8ATi3GmvJtayfyRbra3hTioU4xhFbRikor0SMoNVaRXpkte1uwAEkQAAAAAAAAAAADHXrKEXKTwkBr8SvVSjnr+FFQvbtvMpPc9cU4i6s3J7dF4Ihb2vzaHn5svvPDbix+scta7ucs0p1T5VmaNW5SKoaNM7rpeAV6Q9e7RqVL3l3aS82icVFnjeeZmheJ7lZoRqzWYQqy/LTnJfRG3Dh949qFz/8AKp/glFEJmFkhcp+BsU66Kv8AdbuO9G4X/iq/4Er2pD38x/MnH9UPXTnErcqifgYLi6wQFHjUeso/NG5YUK17Lkt4OfRzelOPrLoNbd67eq/EntH5mSz4fcXHu06s15Rap/Gb0+pe+AdiqFviVXFWp4tdyL/0w/u8v0LQkloi+uD5Z7eRH2UGw7EVp/zpxpx/ph3pemdl9S3cL4LQtlilCKfWbWZv1m9SRwC6tIr0otktbsABNAAAAAAAAAAAAAAAD42AlJLVlS45xP2j5Y+6tvPzZscb4tzdyD7vV/1f8FerVDHny7/bDVhxa5lgryIy6mbFzXIu6qGWGyI01Lu4R44HwO44hUcKK7q9+pLSEPXxfkj1wrhFS+rxo09M6yl0hBbyf73aO2cI4ZStaUaNKOIxXxk+spPq2aMOL25npRmzevEdqxwf7N7Oik6ylXn1c24w+FNPb1bLNZ8HtqP8qhQh5xpwT+aWTeBsisR0xTaZ7kSABJEPjR9AGtPh9FvLpUm/Fwg388GeEUlhJJeC0R6AAAAAAAAAAAAAAAAAAAAAAAZWuOcX5s04PT8T8fJeR749xfenTflJ/wBkVidQyZs34w1YcX5S9VqhoXFY+16rNCrUMrXEMdeoRt1NyeFlttJJatt6JIz3NbCLN9m3Afaz+91F3IPFFP8AFPrP0Wy82/AnWntOoQyX9Y2tvY3s+rKglLWrPEqr8+kF5L9clgAPRrWKxqHnTMzO5AAdcAAAAAAAAAAAAAAAAAAAAAAAAAAAA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-217441" y="1321298"/>
            <a:ext cx="10116006" cy="2609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50000"/>
              </a:lnSpc>
            </a:pPr>
            <a:r>
              <a:rPr lang="pl-PL" altLang="pl-PL" b="1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Tab.1. Ocena sytuacji materialnej przez gospodarstwo </a:t>
            </a:r>
            <a:endParaRPr lang="pl-PL" altLang="pl-PL" b="1" dirty="0" smtClean="0">
              <a:solidFill>
                <a:srgbClr val="000000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pl-PL" altLang="pl-PL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domowe </a:t>
            </a:r>
            <a:r>
              <a:rPr lang="pl-PL" altLang="pl-PL" b="1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emerytów i rencistów (</a:t>
            </a:r>
            <a:r>
              <a:rPr lang="pl-PL" altLang="pl-PL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w %)</a:t>
            </a:r>
            <a:endParaRPr lang="pl-PL" altLang="pl-PL" b="1" dirty="0">
              <a:latin typeface="Arial" pitchFamily="34" charset="0"/>
              <a:cs typeface="Arial" pitchFamily="34" charset="0"/>
            </a:endParaRPr>
          </a:p>
          <a:p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83" name="AutoShape 7" descr="data:image/jpeg;base64,/9j/4AAQSkZJRgABAQAAAQABAAD/2wCEAAkGBhQSEBQUEhQVFRQVFBQUFRUUFBQVFBQUFBQVFBQUFBQXHCYeFxkjGRQUHy8gIycpLCwsFR4xNTAqNSYrLCkBCQoKDgwOGg8PFykcHBwsKSksLCksKSwpLCksLCwsLCwpLCkpLCkpKSkpLCksKSksKSwsKSwpLCwsKSwsLCksLP/AABEIALcBFAMBIgACEQEDEQH/xAAcAAABBQEBAQAAAAAAAAAAAAADAAECBAUGBwj/xAA+EAABAwIEAgYIBQIFBQAAAAABAAIRAyEEEjFBBVETImFxgZEGMlKhscHR8BQjQnLhkrIHFSQz8RY0Q2KT/8QAGAEAAwEBAAAAAAAAAAAAAAAAAQIDAAT/xAAjEQEBAAIDAQACAgMBAAAAAAAAAQIREiExAyJBUWETQoEy/9oADAMBAAIRAxEAPwD0PDYjIZC2KeLzs6usX2IXPhaXDMSGm42hHPH9mxp3WN7oNWmFaeQ51vJDdQJKkcHDcPdUNhDfaOnhzKtVeFhtgMxFySdu4LRr0LANIEbKhxt5YBBIkRP1Ty7pKxMXixNrdyovqZroWKBB18lOkydF16kjn3bTuYnwzBmnkrYwohBFAg9inyPpJzkF7lOq5CIRkC0NyEUV6EQn30VEhGwjgHAlBKiHQU0CuhMHRQLoWTTx7grdHFZteyAl1o3La0mzQiBqFUCBk1EhKm9SIWZGExCmk5bbAEJsiLCiWptl0EaagTCMVEppQsB6VIVEQ05UTTCO4Gqg4ShFsKbgmbRJRgGLUItR7Dt7tPNDe+do7lmBLklIhOj0PbchO18FMEiFyrCMrEGRqug4c10S8ASBA38eSrcHwGUZ3C50B2HPvK0mOm6hlZs03pn8TokHOHR2LBxtR7hDj1Zlb2P4yxojdYb3B7SZDSDpzlDHob4xKzQDzTUKkK1UDbyIvqPogVKfs37vouvHKa058p3tZw+IdmA2JhWK1lm0n3GxG4W5isOcsnkk+kksPhuxlvCFKK9QeU8JURRnQo9HAHKZ8PqFWp1IcCVrU6ocLaIZTQ43bIqYYiexRr4UiDzC2HIFShOq0o6ZQbCs4SA6dkquHg2Sp4ZPvZWrTeIUahBVakIU3PS8TcjwkHoZqJZ0/EvIXpFMvVd1RRDytwDmOU8oOdQfUW4UecGcoBqiyoTpdSsNT4D6rWWNLKYvTObzt98knVeVvj5oZWYjUA0E9p+iG95O6TlArMYuUTVTOQagTQBSUlXFSEkwOlmEi9MVEhQ1D7a/Bsddwe79IiVoMxwgk2aLarl8q3eD4EFge+SZ6okwAOzvlQ+mEnauOX8qHFKTXHM33rJrMMrV4njvzC0xlBsBt5aqlxfGh7wW6QLfFDHGtlYotMTYGfd2hCLCjtdKsspywyN7J70X1Vw1Jz3NaBLibbHzXafhc9JrahBcPWgjXt7Vxr6b2EESDsRI8ij8KFXpQRz6znSQJmSee6Gf5T0ceqPxThpbeIGyzRyK6TizpZEXHwXPAGbI/PK3EM5qglqt4IEN8VB2GMo7XRAT3LosiQqJnFRqU7zsmzo49hbpOVE9ybMmNYBN4G9mc8BN0gQatWVCEdhpZsnyqsx8I7aqbkGksiSYmVArcm0dyQA5SfckQnDEbnrwJhv0pJ7uSd4TqLnKdytUk0EHbJEodRQ6VN6AjkMlLMoOcgJiUJ4UnOUSU0oBFxSSLkk2w06voUuiRZTSuTlVuMCyLoTi5aCwG3IGBzELBJXR4Ino259SPdt7oU8+zTpzHHqYDiWkEuJOkmDf6rFHauj49XbsLz3R4eKwy2U+Fui5SbRaQFqcMIMA6ExMSVmU6EmAtThp6J4dY338kc9WNj63Tgwxpa4ZmnY6C+yzqpAAAERpC3Kjsw2P8ifgQsHiFMtN9Sued1UKqSWzsqTacSpGqdJRM2yrjNEyuwHORqVGRdMKUq0ymn2TQJojko9EOQVnKhu1TTItxAcwcghGkOQVt7QhFqGxkCbRHIKXQjkFMBLMENjoI4dvJDdhgrQgpFiaZBpTewjtQ23V7KhPoxcbo8g0GxqnCm1qYtS7PoMoT0dzUFwRhVd4QoVlzLIBTyl0g4oTnJVHILnp4CRchueol6E9yIHLkkAvSRZ3iUqOdNnXLxq3KCMbJA5kDsvZbXEsYWNDWiXR3RtIWZw4jNJElokAXk8/DVHx5l7XNAJB6wGsi5lSy90edsDEVHCZPPXXl9VWar3FKLj1yZmf5HvVKhSJMfcK2Nlm0rLtdwdI5b76I+VJpgWTF6W7N06LhzfyWRAsfG5WbxGlfPIIFtd+1amHAZSAOoG9zJEkBc7j8S4yCbTKh++lP0rVKkv7kZrSO1VsOL9yuNViJkqBrQnc5VKr5csC305Vc1SSiYei52tlcGAAuUN6Nrahnd9hLOfsK8GwpQtsNKdIEnbyRnUFY/DABCdVixS7ptQBtKCiOalVdZKkZCMrWI9GnNCRCtNwyIKBR5NpSfh4FkCpTK0cqFVZZCZDYzHtQaghWa5Vc1Z1VYnQXOQKhRT2oNZtk8KqPKA8or0FyYiBchOcpuUS2U22BJSUjTSR22ndJJ4ShR2IuFxOR0xNiPNblWk1tNxPseN9ffCwKTJcBzI+K2eJVzkdyuL630gclD6a3FsN6cviMY6oQwnqzpsLouHwwZMGULC05JJGlgVZhUk0S0iFEqRUSE2yN3g5zUznuAYHdr46rG4vXb0kNFgO2SVrUaX+nEGARLj2zB+GywOIth7h273PuXPP/VX/ANU8AJkq4GoGGR5VU9mLUOhSBffmiygNa4vhtyhfBnrY6QA2Q69We5Bo4Z5MHmrNTAQpdRX1UcZTAlGqUYKZputttC07jtVfE0pVimfNRqLStYrUMJOqvYbCBqBg6ovOy1adO10LR0A5ig99kZ7gFTqu1hZlGrWhVX4pLEOVZwVIS0qlRAcVOQhuKpCIPegvqKbyq1VypCVB6rvRSVAhEACnKI5ijlR2KMpJEJLA7VJOko7Po9N0EHkQfJXOMY60NIJdYAR8FSK4mhTy49kSOv2aGZ23k+aSyZWKYyzG12NGnAAU4Ukim2npAhRLURNC220vtxH+m7ZLB3WKyK7ZeBIOUXI56x2q9UxEUCOThHcb/FVKDOr3381Oe098ToNuUeFCi25RYT7JpCFd4RSBLjvKrU6UkDmtvD0WsFh/KnnetKYT9hOEFTe6QnqiUA2U5VEYBmVCrh2gIoPNKqQsym1u6Z4Om50U3uhD6TrA6CUxVnC4DLcm/JXTVgKTbiVVrhJO6ZIgHdVq4AlQFWFWr1bFUkLaza7rqu9ylUchOeqyJ1GUMlSfogAymBGo5AqI1VyqPcnhKkEToEKi0yFcJWrSANpJFimSoErbNpDKknlJbYOpzJZlCU0qRxmvuFzj67TjhBB640lby5dmGIxzSYs/t7UP9jzXGuulNKhKaUSJynQ5SlBnOel7HS2J05W3XQ4P/aZOuRn9oWP6TYxoDWkGZnaFsYU9Rn7W/wBoQnimf66/UWKRujKqHQj5kCDUKJcertuthjDuboPDqfVHmrbgpZXak6ArOgSqWIeVbxdW0Ki2vzC0g7DfiXAaHyQunKumvJmFKqA4aQiCnSu9sq9TpZ3aWBWeXQe5bOCqS2Y7ELB2lVoW5LJxOJIMbLUxeIgLExL8ybGFqL6qhUHVPcoNMKviMQBZU0TatUCACCSoVKs6KAbB1VClWKnRFkF7lYa05QVr40VazVWi6tV3KsRumlLRaYuilVWOMq8LjRatKAQhuCsOagliA7BKSmaaSLOmhJDzp86gqmTAnlfyuuXw+NL8a2wEuPwK6Zpmx0NvNYNHBtbiwQNHGLnkVpex64/9dFCiQmzpZ1tl0fKlCjnTZ1ttpm+kOBa5jXHNMkWmIHgtLDt6jf2t+AWL6RUXuDSJjvtK2cO7qN/a34BCeHznnf6ghCdriE2dMXrEb/Bx1J5nf5I+IJCzuEcQEZD2x9FfrvBCjbqqSKrW5nQbDmrTqLWgEAW33Quly053Cy8TxomyM7a9L1TEi9kAVlkOxc7phiO1Pou27hMLndNoBE9q2QICxeBYyQW7gz5rQr8RY2Ze0RzcB8VO3sbKr4511l4zK3fVVuKcdpOcYq0v/oz6rJrY8PkNcHftII9ythC5Vbq44aBUahJKhT9YT9lWDbZU88T9CpiEKq9GqOVR7k8CrvD8J0gPZurFenlAHJaXAcHFGTN7wfIe5RxVQXBC57nvJaYaxc5WuYUa4hTxLgHEnTdZmJ47TO5/pK6JLUbZGjhGzfZWis7hvFKT4a09YiYgjTW6vkrXcoTsxUCpEqBKGxRKSYlJbbabWZPKFKUqWlE6roaY1grmOFvccWJJ1dqT7JXTNKw8D/3P9XwK09Py/HWm8+uBqR5obsYwfrb/AFBUKmHDnOJA11IE8h8EDE02FjgMoI7I37RfwXP/AJpvUm1P8PW7WvTxLXCQ4HuIt3orTOl+5cY+mwQCcxnTQHn2oor9UNHVBOjbDTf3LoQdniWN6GX/AKTAjdztEEPsI5Bcs6s9rGsJMS4xJTMxlQGA90AWvohOhvbqsyYuXOt4lV9rlsL+5T/zep2HW0cvFbcDVbwqRoqHHaZyXJm25VJvGH8mmdNR81t+kjYbprClnfymlMZ+NcGc0+sfMrsOGj8mnNzlBve5ErmHC5XS8OfNJnYI8rLpy7c8WCwI+HcwA52udyyxbnqQgSrOC/V3fNR+nWO1cO7pn1/SNtJ3Up1GnS+U/NXGVhXoCqRBcXa62Jb8lg8XZ1lvcOZlwdOZ0eYH/s50fFR+vWEs92r898rHE8Xpdcrpf8PqQ6OqCJmozabZf+VzWKwnR9WSbnURvyk/FH4NJFQAkeqdSOY5rsvfzc06zeicQpU6bSA0DfRcjjuIua4iBY81ksaekbJPrt3PtBanEqNyfvRS1wPcuTOrcXdyHmVt8NyuptcRDnCZ1C5iuxdFwo/kU/2x5EhXviU9dXgcWMl4tbsWZxPiLLw5vmFkY3ClzcwJEWXM4toLiHNntFj/ACoYfOXK9rZZ2YtviDXPbLbzMxy0+qwquAPu+wul4YwDDMyw7qmxsfWKwcfmzGZF9FfHKzKxLLHeOzcDw+XENNtHf2ldMSuZ4PUPTtk+1/aV0hcm+l7LhNQxKiUiVAuUzknUMySzNWg/M2QQQZu0yNYsd0m1mkSHCJiZGs5Y87d68GpcZxDcoFeo0UxDA1xAbroBb9TvNQp1cpzGs4mQYYTMgyMzjoUeP9tb/T35lduuZupGo1FiO8clmYegQ8vJAvpqTMiIGmi8XqcVeBDHFmps4l3WiTmN7wJ7gg0MW4G1RwJ1IcZiZSZfO3ymxzk9j6ApuEWv2m65XH4tv4ghzxJc4AEi5DjIC8xZxJ4ADatSBdoD3QL5rCfaJKruqZj6zi4nNMyZOp75Uvl8OFvav0+3KTp6mSC9kEEQdDOoBHuR3Uzmbyv7x/C8swXEX0nSx7hBBI2OXmFdxXpNWeHNdUID3BxixFohp2Gluzvm/FHk9KdUH6nABoJk7TzOw0VD/OaLXOzVGAAtZr+ogeYuLrzXE4t9RxLqjnEi8k3uPoFXFAHcrcIHK/qPS8L6S4YvLelbJcQJkDTckQFZo8UovblZVYXxmjNeNZ8l5S2i3WfipdAAJnwRuMCZZPZuGtFTEUaYcDLrgEEw2Cbdy3/SfHMymajIaY9ZtiNQb620Xz9RrGmczHlpykS0kGHtLXCeRaSPFQyAjU6e9Svx3lLvxSfWyWaepis09YOBEB0gjQiZPKy6DgddrqYAIN3RBFxYkjnqvC6dKJ6xE9/LdFpucCIqOETEOiJ1jvKtZEpv+H0BlU6ZgHtXz/T4hWbpVqC+az3C4kB2utyk/iVckHpqkgkgmo6RIgkGZkiyTL58prZsc+N3p7FxTVdTUo5KDW+yxo8Yj4r51fxauYzVnmCHCXusYiZ7lcqelmMII/E1SHNa0y86NED3eaTL48tTfh8frrd09J4w3rFB4LVy1SPaaR4+sP7SvMWccxIAAqugCBLpEcoOyPT9JMS0tOcdUtIsP0mQDGo5q8xkx47RuV5ben1TDp5GfIyuy4jwxppAxeAZ8F8/1PS3Fn/ybuMw39RmO4bDZa2J/wAU+IVPWqgCQYaymAI2007CofT55Za1fFcPpjN7dpjsNlJC0uBOmlHsuI8D1vmV5JhvSbEU4h+ZsuMOuLwSZ11V7D+nuKZOQ0xmiZaDpI59qtrrSW+9vXaj/wAtw7VyfEW9ZcO703xvW/N9Y3ADI0iRa3gqtXj+JcSXVSCcvIAxygW+aTDDjlafLLlNR6xwZ2bD/tLh78w+KpY6qdDccivOcP6W4um14ZUMPs4Q2P3NkWOqc+lOJIaDUFoF2t0iJJi5TcfyuQ8vxmLu8EW9Kwzl6wsbi9tfFdNUpEfdl44/0hrA5g++nqiBG4Gx1V3/AK8xgAHSgGCJyNkyZJO08k2V2WSx6iQhNeHCWkEcwQRy1C8yr+l9eoC19RzQZk0wB6xBuPDnzQcH6UYjDNDKT2PYQIDmmGwSTAEQTJnuCXRtPUikvMmf4g4sT/tuvMlkeFjokjoHMOPWPePiEEtnxSSRAYm/cEMP9b75JJIgcP0T0axBCSSwRJtXXu+aE+qYCSSwjUqxv98k1GpA8/cCfkkksyLqnV8R809SsY8/mnSRYF7/AIj5pxVMJklgTZUMpNqmSkkgJjUIJBSbVTJIsbpTKIXRry+7pJIUoQrlG6abJJLCHUqaDlKYOE+CSSzCOr2QKjpKSSwkw9qLXrkwZ+xomSWY9Oud9lN2JKSSzBdKbobq7p1SSWY/4x3NR/Eu5lMklMcYo80kklm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2588" name="Picture 12" descr="C:\Users\Pawel\Desktop\beznazwy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480098"/>
            <a:ext cx="1368152" cy="919759"/>
          </a:xfrm>
          <a:prstGeom prst="rect">
            <a:avLst/>
          </a:prstGeom>
          <a:noFill/>
        </p:spPr>
      </p:pic>
      <p:pic>
        <p:nvPicPr>
          <p:cNvPr id="1027" name="Picture 3" descr="C:\Users\Pawel\Desktop\beznazwy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437112"/>
            <a:ext cx="1368152" cy="889299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082460" y="514440"/>
            <a:ext cx="64087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FAKTY</a:t>
            </a:r>
            <a:r>
              <a:rPr lang="en-GB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pl-PL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Pawel\Desktop\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640"/>
            <a:ext cx="960107" cy="720080"/>
          </a:xfrm>
          <a:prstGeom prst="rect">
            <a:avLst/>
          </a:prstGeom>
          <a:noFill/>
        </p:spPr>
      </p:pic>
      <p:pic>
        <p:nvPicPr>
          <p:cNvPr id="1030" name="Picture 6" descr="C:\Users\Pawel\Desktop\beznazwy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116632"/>
            <a:ext cx="1670695" cy="1251357"/>
          </a:xfrm>
          <a:prstGeom prst="rect">
            <a:avLst/>
          </a:prstGeom>
          <a:noFill/>
        </p:spPr>
      </p:pic>
      <p:pic>
        <p:nvPicPr>
          <p:cNvPr id="19" name="Picture 1" descr="C:\Users\Pawel\Desktop\beznazwy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564904"/>
            <a:ext cx="1368151" cy="910442"/>
          </a:xfrm>
          <a:prstGeom prst="rect">
            <a:avLst/>
          </a:prstGeom>
          <a:noFill/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847249"/>
              </p:ext>
            </p:extLst>
          </p:nvPr>
        </p:nvGraphicFramePr>
        <p:xfrm>
          <a:off x="1835696" y="2634276"/>
          <a:ext cx="6407920" cy="2440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1971"/>
                <a:gridCol w="1512529"/>
                <a:gridCol w="1361913"/>
                <a:gridCol w="1331507"/>
              </a:tblGrid>
              <a:tr h="11100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chemeClr val="tx1"/>
                          </a:solidFill>
                          <a:effectLst/>
                        </a:rPr>
                        <a:t>OCENA SYTUACJI MATERIALNEJ PRZEZ GOSPODARSTWO DOMOWE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  <a:t>RAZEM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  <a:t>EMERYCI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  <a:t>RENCIŚCI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064">
                <a:tc>
                  <a:txBody>
                    <a:bodyPr/>
                    <a:lstStyle/>
                    <a:p>
                      <a:pPr indent="152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</a:rPr>
                        <a:t>Bardzo dobra 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6,6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7,4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2,9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064">
                <a:tc>
                  <a:txBody>
                    <a:bodyPr/>
                    <a:lstStyle/>
                    <a:p>
                      <a:pPr indent="152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</a:rPr>
                        <a:t>Raczej dobra 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14,1</a:t>
                      </a:r>
                      <a:endParaRPr lang="pl-P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15,4</a:t>
                      </a:r>
                      <a:endParaRPr lang="pl-P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8,6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064">
                <a:tc>
                  <a:txBody>
                    <a:bodyPr/>
                    <a:lstStyle/>
                    <a:p>
                      <a:pPr indent="152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</a:rPr>
                        <a:t>Przeciętna   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59,8</a:t>
                      </a:r>
                      <a:endParaRPr lang="pl-P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61,1</a:t>
                      </a:r>
                      <a:endParaRPr lang="pl-P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54,3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064">
                <a:tc>
                  <a:txBody>
                    <a:bodyPr/>
                    <a:lstStyle/>
                    <a:p>
                      <a:pPr indent="152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</a:rPr>
                        <a:t>Raczej zła   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14,5</a:t>
                      </a:r>
                      <a:endParaRPr lang="pl-P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12,5</a:t>
                      </a:r>
                      <a:endParaRPr lang="pl-P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23,3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064">
                <a:tc>
                  <a:txBody>
                    <a:bodyPr/>
                    <a:lstStyle/>
                    <a:p>
                      <a:pPr indent="152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Zła          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5,0</a:t>
                      </a:r>
                      <a:endParaRPr lang="pl-P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3,7</a:t>
                      </a:r>
                      <a:endParaRPr lang="pl-P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10,9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32739" y="6093296"/>
            <a:ext cx="821564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</a:t>
            </a:r>
            <a:r>
              <a:rPr kumimoji="0" lang="pl-PL" alt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pl-PL" alt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dło: Opracowanie własne na podstawie danych GUS (lub Źr</a:t>
            </a:r>
            <a:r>
              <a:rPr kumimoji="0" lang="pl-PL" alt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pl-PL" alt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dło: Opracowanie własne na podstawie http://stat.gov.pl/)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602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6"/>
          <p:cNvSpPr>
            <a:spLocks noChangeArrowheads="1"/>
          </p:cNvSpPr>
          <p:nvPr/>
        </p:nvSpPr>
        <p:spPr bwMode="auto">
          <a:xfrm>
            <a:off x="1946275" y="2079625"/>
            <a:ext cx="3365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199" name="Rectangle 37"/>
          <p:cNvSpPr>
            <a:spLocks noChangeArrowheads="1"/>
          </p:cNvSpPr>
          <p:nvPr/>
        </p:nvSpPr>
        <p:spPr bwMode="auto">
          <a:xfrm>
            <a:off x="1946275" y="2921000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1946275" y="3724275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1" name="Symbol zastępczy stopki 8"/>
          <p:cNvSpPr txBox="1">
            <a:spLocks noGrp="1"/>
          </p:cNvSpPr>
          <p:nvPr/>
        </p:nvSpPr>
        <p:spPr bwMode="auto">
          <a:xfrm>
            <a:off x="2843213" y="2349500"/>
            <a:ext cx="475297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l-PL" altLang="pl-PL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202" name="Prostokąt 1"/>
          <p:cNvSpPr>
            <a:spLocks noChangeArrowheads="1"/>
          </p:cNvSpPr>
          <p:nvPr/>
        </p:nvSpPr>
        <p:spPr bwMode="auto">
          <a:xfrm>
            <a:off x="1763688" y="3140968"/>
            <a:ext cx="640871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 </a:t>
            </a:r>
            <a:endParaRPr 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</p:txBody>
      </p:sp>
      <p:sp>
        <p:nvSpPr>
          <p:cNvPr id="8203" name="Prostokąt 2"/>
          <p:cNvSpPr>
            <a:spLocks noChangeArrowheads="1"/>
          </p:cNvSpPr>
          <p:nvPr/>
        </p:nvSpPr>
        <p:spPr bwMode="auto">
          <a:xfrm>
            <a:off x="1979712" y="1340768"/>
            <a:ext cx="79208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b="1" i="1" dirty="0"/>
              <a:t> </a:t>
            </a:r>
            <a:endParaRPr lang="pl-PL" sz="3200" dirty="0"/>
          </a:p>
        </p:txBody>
      </p:sp>
      <p:sp>
        <p:nvSpPr>
          <p:cNvPr id="152578" name="AutoShape 2" descr="data:image/jpeg;base64,/9j/4AAQSkZJRgABAQAAAQABAAD/2wCEAAkGBxEQEhUSERQQFRQXEhUVFBUXFBAVExQVFhQWGRUUFBQYHCggGholGxQXITMhJSkrLi4uGB8/ODMsNygtLiwBCgoKDg0OGxAQGy0kICQrLCw0LC8sLC0sNCwsLCwsLDQsNC0sLCwsLCwsLCwsLCwsNCwsLCwsLCwsLCwsLCwsLP/AABEIANAA8wMBIgACEQEDEQH/xAAbAAEAAgMBAQAAAAAAAAAAAAAABQYDBAcCAf/EADsQAAIBAwIDBQUGBQMFAAAAAAABAgMEESExBRJBBiJRYXETMoGRoQcUQnKx8CMzUsHRYqLhU1SDkpP/xAAZAQEAAwEBAAAAAAAAAAAAAAAAAgMEAQX/xAAoEQEAAgICAgEDAwUAAAAAAAAAAQIDESExBBJRE0FCBSJhFTJxobH/2gAMAwEAAhEDEQA/AO4gAAAAAAAAAAAAAAAAAAAAAAAAAAAAAAAAAAAAAAAAAAAAAAAAAAAAAAAAAAAAAAAAAAAAAAAAAAAAAAAAAAAAAAAAAAAAAAAAAAAAAAAAAAAAAAAAAAAAAAAAAAAAAAAAAAAAAAAAAAAAAAAAAAAAAAAAAADFdXEKUJVKkoxhGLlKTeEkt22cb7X9p7niFWNGjX+70/aJO2yqdxXXNLlnzPmU6bUeZrHKk8PLzjk2iHYjbslG4hPPJKMsPEsSTw/B42Mpxf7NXOlfxhTjCi55+80o8uJclOXNNxU91NxXMotd54xk7QcraLRuCY0AAk4AAAAAAAAAAAAAAAAAAAAAAAAAxVq6jvv0XVkdXr3M/wCXBRXqnL66ELXiHJnSWPhU7+hXX8yc9enN/ZMhrq1nHXvrOzy1n0Znt5WvxVWza+zowOWrilzRfdrVF5OXNH65RL8O7czjpcQUo9alPp+ZbfVegp5dJ74Rr5NZ4nhewadneUrmCnSnzRb3i8NPwkunoyO43xyVpJJwlOMot8/dShPKUYz/ADZ0/KzT7RrbRHPSj/anxz2tWNnmsqMHms6UI1Juq1/DxBtZjB4eOra/paKVT4Eri2jKHt5un/DcK06fMq85LllJ08uFPlT0zq5dMZd64bauNenVk081Mzm3iFX21Oo+d9FhpLHi5+KxBcTtqdvUdGhTjCEauXUjXlNVuaHMkny92UZU+VReUl6mW+XfML6050sP2U2zVe49o4+0p0aMZRjOtJRlVc3U0muXLdJLuv8AD8X0w5f2QvlQv40/aKaq0lzyVWHsnVnJvnjHOOebilhbYed0dQL8Mx6RpXf+7kABagAAAAAAAAAAAAAAAAAAAAABp8QvfZRzu9PSKzrJmW+uY0qcqks4im3jd46IqNjdVbxSqtLEZrkjo1nTR56JPfz8ijNl9f2x3Ku99cR2kbqm51IpOT5kpa+f7+BYI6JLy+JWuH3nf55a76evgTNvWzq9yvDaOZ+XKTDBeUeZtsjanD51c42Xi9PRE5c1E0a1StGMY8uWnNZxnLeP84F6VmeS1YlT7nh9WLnDklmUMLCTfvJ6eWjTwb/COG+wi4yTzPDknqspapeXUsHLhuWEm8ZNO4Zn+nFeVX04idoe3s4W81K3cqUk1lKUnCa6xlBtpp+WGvInbihbXlKUasW8xanq1NPphrHqvQhrmIsLr2c1PfGkl4rqdx5fSdT0lS3pP8MVfsjKjDmjz1Y5cpRUnGrDNSU04NYUkud5i8bLGxGX/Abi79nVtp06vLzU6izCnVXNJPmUopRyuVp6Remqk0dMpyUkmtU0mn5M+QoxTbSinL3mkk3jbL6mucFZ/wANdckxO1E7K9k6qu3c3FOlCNKU6dvTcIuUY9JwnF4cW3J6rPu7YL+MAtrWKxqEZnYACTgAAAAAAAAAAAAAAAAAAAAAjeJ1tVH4v9F/ciZV42tOKUcrOG/dWXvKWEZOKXahOpKTSjHdvTCitTndfjE683OT32jl4SWyx8f1PNzZdWmWTNlis/ytlG4XM8YxzPGNsZ6eRKUbsplteYN+nflFcmldci3291zvk01T/f0Np04LGEsrbq/qQfCrzmpP2cXKpzNJ8uiytMy6EZecSq2so+11ekl3m2+9iWvg4rGPQ0/V1G5XfUiI3KzV7iKai2svGF11zjT4M0alzFycE05JJtdUns38ivwvbW7qfxJSVZvEOVzjhRk3CUWtE8PXL6M3rmnJV41I45XTcKurzmOtOWOr95fHyK7ZNue++Wa4ZqJa5/fxMtWRiKJlGVp7M3PNTcH+B/7Xt+jJgo/Zi+kr2VF4SdDnW/e7y1z/AKeWX/ui8I9Tx53jhpxzuoD5k+l6YAAAAAAAAAAAAAAAAAAAAA+H0xXNLni45aymsrdPo0UK27SXDX8zvaLaLTW3gZ8/k1w69o7V3yRTtV+2l3c/ebmjOTdOU26UW4x92cZZj46cy18euCu0blxeHlNbprDXqmTvayc7mtCNWUVOcoclVQw+VrllB8vwZG8a7MV6CdWEnWWddG6iXi/H4HmzMXncfd5WWtptNo5ZKN6blrcucowjvKSivVvCKlTujd4dxFU6tOcsuMakZNLfCkm8eeCPorrf5dqsKKo01TTbxnL8W3ls83cIVFicVJZT16NbNeBr0buM4qcHmMkmn4prQ+TrF83409TcaavEIU6fNXjSpuce9KSguflXvYaWc8uTDfVKvdlS5X0lGTwpJ47yaWcr+5luLhJNvGOvh8Sndp72taW6hTlGEHiEJZbrNNN4SwlFRWmdXjwK9xM6hVa2krwntHSuak6SThODxhuL5sNqXI09cNEjC6puo6SknUjFSlHqlLZs5l2Oo1ncwqU45jBvnk9I4aaaz1eu36FtsOB+zrSr89SVSTk3JtqOHusLdY8c7Ihea17Qredcprslfwr8SUoZ5KdvUi5PSLbcG8Pyyty+XPHKEPxqX5e99Voc4o2UIScsJKUm3tq3q2/PJllXfLyx1lrt0Wd8Ha+balfWkJ1zTWNLvwbi/wB6rT5U1CnBb7uU3u/hF/MnSl/Z9PvV46ru0nr61U2XQ9PxbTbHFp7nbVimbV3IADQsAAAAAAAAAAAAAAAAADxUqKKywPRzG7tfZ1J0u73JNLOjXg1jywXu44p/SvizRd1q5Yjl7vCy/iYfKpXNERvpzJ483hQuI0pL2dXlc5Up8+i96OO8kuj2x5peJN0aynFSi8prKf72LH9+l4mOpe53w/VJmevjxWNe3+kY8OY+7mvHOxntpyq0Z8spNycJLuuT/pkvd+TKBKbTw908P1R36pXpyynGDT37qIeXZ7h3/a2/wjj6JlkY/mVGT9OmZ4co4VO4rSVClUqJPOVzzUIx/FKSTxj9TpHDOH1oU1T9pVnh+88vZLTPSOmxLW9G3ts+wpUqed+WKTePFmGvxVt4yV3xe3G9LsX6bMd2YKtrUkuVRwt3s/hjJWbns7cXlzKVzzqhTSUEtObTaONvN7vRelmt7xc+vg8epJRvnjKyvkcjx4rXdZX/ANOr8yj6FlGlBRhGMYpaRSSj6YPMViPTV42xtrqiVr0edcyxFShFvm0jl74/wj5yUIpJ99p5y9I5293rv1MkePeZn/rJHi3m2oRXJOpLkgnKWjeNo+MpeG5vw4RCHvzWd2o6yz+d/wDJ8vOKqMcRxFZzhYS+SIW649FdcvwW5op49I75bcP6fWOb8rHw++p2spOmm3JRUuZ50jnGPD3mTtDtJScU2pJ7Nb/U5jRv6lR5aws6Z/wSXDaNWs+WjGVR9Wvdj6yeiNmO81j1q2T4+KI+HULS7hVjzQeV18U/BmchOzfCJ26k6kk5SxmKzhYzu3u9SbNlZmY5YLxEW46AASRAAAAAAAAAAAANDid+qawvef08zlrRWNy7ETM6hku76MNN3+hA33E+Z5+RH3d71bIW5vjBkzTZrx4ohLVeIGN35X3dZZnhVK9yu9YSs79mvUvX1yYadRGK4qo5siHt3b8THO7fiQ9atXm8Uo4Wfelqn44SPMeE15vMqsseCwl9ETd1CVldZ6mpVuEtnkz06NWCUFybPMuWLl8z0uE82s3nXbp8juoSjTUdz1TWm2uufQ3LeVWe+i88vPwM9OzhHZIyynGK1Obnp32iOn2vWeMSlJv49DRuOJ+ZhurlzeIL1fQ1FRUX3szl0S6vyR3UobepSnV2zjxefoZ7Thrk1CEXOb2SWX6vwXmy0cD7KVqyUq+aUOkFj2jXn0j+pdOH8NpW8eWlBRXV7yf5pPVltMEz2pv5EV4hWODdhoRSlcyc5f8ATi3GmvJtayfyRbra3hTioU4xhFbRikor0SMoNVaRXpkte1uwAEkQAAAAAAAAAAADHXrKEXKTwkBr8SvVSjnr+FFQvbtvMpPc9cU4i6s3J7dF4Ihb2vzaHn5svvPDbix+scta7ucs0p1T5VmaNW5SKoaNM7rpeAV6Q9e7RqVL3l3aS82icVFnjeeZmheJ7lZoRqzWYQqy/LTnJfRG3Dh949qFz/8AKp/glFEJmFkhcp+BsU66Kv8AdbuO9G4X/iq/4Er2pD38x/MnH9UPXTnErcqifgYLi6wQFHjUeso/NG5YUK17Lkt4OfRzelOPrLoNbd67eq/EntH5mSz4fcXHu06s15Rap/Gb0+pe+AdiqFviVXFWp4tdyL/0w/u8v0LQkloi+uD5Z7eRH2UGw7EVp/zpxpx/ph3pemdl9S3cL4LQtlilCKfWbWZv1m9SRwC6tIr0otktbsABNAAAAAAAAAAAAAAAD42AlJLVlS45xP2j5Y+6tvPzZscb4tzdyD7vV/1f8FerVDHny7/bDVhxa5lgryIy6mbFzXIu6qGWGyI01Lu4R44HwO44hUcKK7q9+pLSEPXxfkj1wrhFS+rxo09M6yl0hBbyf73aO2cI4ZStaUaNKOIxXxk+spPq2aMOL25npRmzevEdqxwf7N7Oik6ylXn1c24w+FNPb1bLNZ8HtqP8qhQh5xpwT+aWTeBsisR0xTaZ7kSABJEPjR9AGtPh9FvLpUm/Fwg388GeEUlhJJeC0R6AAAAAAAAAAAAAAAAAAAAAAAZWuOcX5s04PT8T8fJeR749xfenTflJ/wBkVidQyZs34w1YcX5S9VqhoXFY+16rNCrUMrXEMdeoRt1NyeFlttJJatt6JIz3NbCLN9m3Afaz+91F3IPFFP8AFPrP0Wy82/AnWntOoQyX9Y2tvY3s+rKglLWrPEqr8+kF5L9clgAPRrWKxqHnTMzO5AAdcAAAAAAAAAAAAAAAAAAAAAAAAAAAA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7504" y="-1304926"/>
            <a:ext cx="3048000" cy="2609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2583" name="AutoShape 7" descr="data:image/jpeg;base64,/9j/4AAQSkZJRgABAQAAAQABAAD/2wCEAAkGBhQSEBQUEhQVFRQVFBQUFRUUFBQVFBQUFBQVFBQUFBQXHCYeFxkjGRQUHy8gIycpLCwsFR4xNTAqNSYrLCkBCQoKDgwOGg8PFykcHBwsKSksLCksKSwpLCksLCwsLCwpLCkpLCkpKSkpLCksKSksKSwsKSwpLCwsKSwsLCksLP/AABEIALcBFAMBIgACEQEDEQH/xAAcAAABBQEBAQAAAAAAAAAAAAADAAECBAUGBwj/xAA+EAABAwIEAgYIBQIFBQAAAAABAAIRAyEEEjFBBVETImFxgZEGMlKhscHR8BQjQnLhkrIHFSQz8RY0Q2KT/8QAGAEAAwEBAAAAAAAAAAAAAAAAAQIDAAT/xAAjEQEBAAIDAQACAgMBAAAAAAAAAQIREiExAyJBUWETQoEy/9oADAMBAAIRAxEAPwD0PDYjIZC2KeLzs6usX2IXPhaXDMSGm42hHPH9mxp3WN7oNWmFaeQ51vJDdQJKkcHDcPdUNhDfaOnhzKtVeFhtgMxFySdu4LRr0LANIEbKhxt5YBBIkRP1Ty7pKxMXixNrdyovqZroWKBB18lOkydF16kjn3bTuYnwzBmnkrYwohBFAg9inyPpJzkF7lOq5CIRkC0NyEUV6EQn30VEhGwjgHAlBKiHQU0CuhMHRQLoWTTx7grdHFZteyAl1o3La0mzQiBqFUCBk1EhKm9SIWZGExCmk5bbAEJsiLCiWptl0EaagTCMVEppQsB6VIVEQ05UTTCO4Gqg4ShFsKbgmbRJRgGLUItR7Dt7tPNDe+do7lmBLklIhOj0PbchO18FMEiFyrCMrEGRqug4c10S8ASBA38eSrcHwGUZ3C50B2HPvK0mOm6hlZs03pn8TokHOHR2LBxtR7hDj1Zlb2P4yxojdYb3B7SZDSDpzlDHob4xKzQDzTUKkK1UDbyIvqPogVKfs37vouvHKa058p3tZw+IdmA2JhWK1lm0n3GxG4W5isOcsnkk+kksPhuxlvCFKK9QeU8JURRnQo9HAHKZ8PqFWp1IcCVrU6ocLaIZTQ43bIqYYiexRr4UiDzC2HIFShOq0o6ZQbCs4SA6dkquHg2Sp4ZPvZWrTeIUahBVakIU3PS8TcjwkHoZqJZ0/EvIXpFMvVd1RRDytwDmOU8oOdQfUW4UecGcoBqiyoTpdSsNT4D6rWWNLKYvTObzt98knVeVvj5oZWYjUA0E9p+iG95O6TlArMYuUTVTOQagTQBSUlXFSEkwOlmEi9MVEhQ1D7a/Bsddwe79IiVoMxwgk2aLarl8q3eD4EFge+SZ6okwAOzvlQ+mEnauOX8qHFKTXHM33rJrMMrV4njvzC0xlBsBt5aqlxfGh7wW6QLfFDHGtlYotMTYGfd2hCLCjtdKsspywyN7J70X1Vw1Jz3NaBLibbHzXafhc9JrahBcPWgjXt7Vxr6b2EESDsRI8ij8KFXpQRz6znSQJmSee6Gf5T0ceqPxThpbeIGyzRyK6TizpZEXHwXPAGbI/PK3EM5qglqt4IEN8VB2GMo7XRAT3LosiQqJnFRqU7zsmzo49hbpOVE9ybMmNYBN4G9mc8BN0gQatWVCEdhpZsnyqsx8I7aqbkGksiSYmVArcm0dyQA5SfckQnDEbnrwJhv0pJ7uSd4TqLnKdytUk0EHbJEodRQ6VN6AjkMlLMoOcgJiUJ4UnOUSU0oBFxSSLkk2w06voUuiRZTSuTlVuMCyLoTi5aCwG3IGBzELBJXR4Ino259SPdt7oU8+zTpzHHqYDiWkEuJOkmDf6rFHauj49XbsLz3R4eKwy2U+Fui5SbRaQFqcMIMA6ExMSVmU6EmAtThp6J4dY338kc9WNj63Tgwxpa4ZmnY6C+yzqpAAAERpC3Kjsw2P8ifgQsHiFMtN9Sued1UKqSWzsqTacSpGqdJRM2yrjNEyuwHORqVGRdMKUq0ymn2TQJojko9EOQVnKhu1TTItxAcwcghGkOQVt7QhFqGxkCbRHIKXQjkFMBLMENjoI4dvJDdhgrQgpFiaZBpTewjtQ23V7KhPoxcbo8g0GxqnCm1qYtS7PoMoT0dzUFwRhVd4QoVlzLIBTyl0g4oTnJVHILnp4CRchueol6E9yIHLkkAvSRZ3iUqOdNnXLxq3KCMbJA5kDsvZbXEsYWNDWiXR3RtIWZw4jNJElokAXk8/DVHx5l7XNAJB6wGsi5lSy90edsDEVHCZPPXXl9VWar3FKLj1yZmf5HvVKhSJMfcK2Nlm0rLtdwdI5b76I+VJpgWTF6W7N06LhzfyWRAsfG5WbxGlfPIIFtd+1amHAZSAOoG9zJEkBc7j8S4yCbTKh++lP0rVKkv7kZrSO1VsOL9yuNViJkqBrQnc5VKr5csC305Vc1SSiYei52tlcGAAuUN6Nrahnd9hLOfsK8GwpQtsNKdIEnbyRnUFY/DABCdVixS7ptQBtKCiOalVdZKkZCMrWI9GnNCRCtNwyIKBR5NpSfh4FkCpTK0cqFVZZCZDYzHtQaghWa5Vc1Z1VYnQXOQKhRT2oNZtk8KqPKA8or0FyYiBchOcpuUS2U22BJSUjTSR22ndJJ4ShR2IuFxOR0xNiPNblWk1tNxPseN9ffCwKTJcBzI+K2eJVzkdyuL630gclD6a3FsN6cviMY6oQwnqzpsLouHwwZMGULC05JJGlgVZhUk0S0iFEqRUSE2yN3g5zUznuAYHdr46rG4vXb0kNFgO2SVrUaX+nEGARLj2zB+GywOIth7h273PuXPP/VX/ANU8AJkq4GoGGR5VU9mLUOhSBffmiygNa4vhtyhfBnrY6QA2Q69We5Bo4Z5MHmrNTAQpdRX1UcZTAlGqUYKZputttC07jtVfE0pVimfNRqLStYrUMJOqvYbCBqBg6ovOy1adO10LR0A5ig99kZ7gFTqu1hZlGrWhVX4pLEOVZwVIS0qlRAcVOQhuKpCIPegvqKbyq1VypCVB6rvRSVAhEACnKI5ijlR2KMpJEJLA7VJOko7Po9N0EHkQfJXOMY60NIJdYAR8FSK4mhTy49kSOv2aGZ23k+aSyZWKYyzG12NGnAAU4Ukim2npAhRLURNC220vtxH+m7ZLB3WKyK7ZeBIOUXI56x2q9UxEUCOThHcb/FVKDOr3381Oe098ToNuUeFCi25RYT7JpCFd4RSBLjvKrU6UkDmtvD0WsFh/KnnetKYT9hOEFTe6QnqiUA2U5VEYBmVCrh2gIoPNKqQsym1u6Z4Om50U3uhD6TrA6CUxVnC4DLcm/JXTVgKTbiVVrhJO6ZIgHdVq4AlQFWFWr1bFUkLaza7rqu9ylUchOeqyJ1GUMlSfogAymBGo5AqI1VyqPcnhKkEToEKi0yFcJWrSANpJFimSoErbNpDKknlJbYOpzJZlCU0qRxmvuFzj67TjhBB640lby5dmGIxzSYs/t7UP9jzXGuulNKhKaUSJynQ5SlBnOel7HS2J05W3XQ4P/aZOuRn9oWP6TYxoDWkGZnaFsYU9Rn7W/wBoQnimf66/UWKRujKqHQj5kCDUKJcertuthjDuboPDqfVHmrbgpZXak6ArOgSqWIeVbxdW0Ki2vzC0g7DfiXAaHyQunKumvJmFKqA4aQiCnSu9sq9TpZ3aWBWeXQe5bOCqS2Y7ELB2lVoW5LJxOJIMbLUxeIgLExL8ybGFqL6qhUHVPcoNMKviMQBZU0TatUCACCSoVKs6KAbB1VClWKnRFkF7lYa05QVr40VazVWi6tV3KsRumlLRaYuilVWOMq8LjRatKAQhuCsOagliA7BKSmaaSLOmhJDzp86gqmTAnlfyuuXw+NL8a2wEuPwK6Zpmx0NvNYNHBtbiwQNHGLnkVpex64/9dFCiQmzpZ1tl0fKlCjnTZ1ttpm+kOBa5jXHNMkWmIHgtLDt6jf2t+AWL6RUXuDSJjvtK2cO7qN/a34BCeHznnf6ghCdriE2dMXrEb/Bx1J5nf5I+IJCzuEcQEZD2x9FfrvBCjbqqSKrW5nQbDmrTqLWgEAW33Quly053Cy8TxomyM7a9L1TEi9kAVlkOxc7phiO1Pou27hMLndNoBE9q2QICxeBYyQW7gz5rQr8RY2Ze0RzcB8VO3sbKr4511l4zK3fVVuKcdpOcYq0v/oz6rJrY8PkNcHftII9ythC5Vbq44aBUahJKhT9YT9lWDbZU88T9CpiEKq9GqOVR7k8CrvD8J0gPZurFenlAHJaXAcHFGTN7wfIe5RxVQXBC57nvJaYaxc5WuYUa4hTxLgHEnTdZmJ47TO5/pK6JLUbZGjhGzfZWis7hvFKT4a09YiYgjTW6vkrXcoTsxUCpEqBKGxRKSYlJbbabWZPKFKUqWlE6roaY1grmOFvccWJJ1dqT7JXTNKw8D/3P9XwK09Py/HWm8+uBqR5obsYwfrb/AFBUKmHDnOJA11IE8h8EDE02FjgMoI7I37RfwXP/AJpvUm1P8PW7WvTxLXCQ4HuIt3orTOl+5cY+mwQCcxnTQHn2oor9UNHVBOjbDTf3LoQdniWN6GX/AKTAjdztEEPsI5Bcs6s9rGsJMS4xJTMxlQGA90AWvohOhvbqsyYuXOt4lV9rlsL+5T/zep2HW0cvFbcDVbwqRoqHHaZyXJm25VJvGH8mmdNR81t+kjYbprClnfymlMZ+NcGc0+sfMrsOGj8mnNzlBve5ErmHC5XS8OfNJnYI8rLpy7c8WCwI+HcwA52udyyxbnqQgSrOC/V3fNR+nWO1cO7pn1/SNtJ3Up1GnS+U/NXGVhXoCqRBcXa62Jb8lg8XZ1lvcOZlwdOZ0eYH/s50fFR+vWEs92r898rHE8Xpdcrpf8PqQ6OqCJmozabZf+VzWKwnR9WSbnURvyk/FH4NJFQAkeqdSOY5rsvfzc06zeicQpU6bSA0DfRcjjuIua4iBY81ksaekbJPrt3PtBanEqNyfvRS1wPcuTOrcXdyHmVt8NyuptcRDnCZ1C5iuxdFwo/kU/2x5EhXviU9dXgcWMl4tbsWZxPiLLw5vmFkY3ClzcwJEWXM4toLiHNntFj/ACoYfOXK9rZZ2YtviDXPbLbzMxy0+qwquAPu+wul4YwDDMyw7qmxsfWKwcfmzGZF9FfHKzKxLLHeOzcDw+XENNtHf2ldMSuZ4PUPTtk+1/aV0hcm+l7LhNQxKiUiVAuUzknUMySzNWg/M2QQQZu0yNYsd0m1mkSHCJiZGs5Y87d68GpcZxDcoFeo0UxDA1xAbroBb9TvNQp1cpzGs4mQYYTMgyMzjoUeP9tb/T35lduuZupGo1FiO8clmYegQ8vJAvpqTMiIGmi8XqcVeBDHFmps4l3WiTmN7wJ7gg0MW4G1RwJ1IcZiZSZfO3ymxzk9j6ApuEWv2m65XH4tv4ghzxJc4AEi5DjIC8xZxJ4ADatSBdoD3QL5rCfaJKruqZj6zi4nNMyZOp75Uvl8OFvav0+3KTp6mSC9kEEQdDOoBHuR3Uzmbyv7x/C8swXEX0nSx7hBBI2OXmFdxXpNWeHNdUID3BxixFohp2Gluzvm/FHk9KdUH6nABoJk7TzOw0VD/OaLXOzVGAAtZr+ogeYuLrzXE4t9RxLqjnEi8k3uPoFXFAHcrcIHK/qPS8L6S4YvLelbJcQJkDTckQFZo8UovblZVYXxmjNeNZ8l5S2i3WfipdAAJnwRuMCZZPZuGtFTEUaYcDLrgEEw2Cbdy3/SfHMymajIaY9ZtiNQb620Xz9RrGmczHlpykS0kGHtLXCeRaSPFQyAjU6e9Svx3lLvxSfWyWaepis09YOBEB0gjQiZPKy6DgddrqYAIN3RBFxYkjnqvC6dKJ6xE9/LdFpucCIqOETEOiJ1jvKtZEpv+H0BlU6ZgHtXz/T4hWbpVqC+az3C4kB2utyk/iVckHpqkgkgmo6RIgkGZkiyTL58prZsc+N3p7FxTVdTUo5KDW+yxo8Yj4r51fxauYzVnmCHCXusYiZ7lcqelmMII/E1SHNa0y86NED3eaTL48tTfh8frrd09J4w3rFB4LVy1SPaaR4+sP7SvMWccxIAAqugCBLpEcoOyPT9JMS0tOcdUtIsP0mQDGo5q8xkx47RuV5ben1TDp5GfIyuy4jwxppAxeAZ8F8/1PS3Fn/ybuMw39RmO4bDZa2J/wAU+IVPWqgCQYaymAI2007CofT55Za1fFcPpjN7dpjsNlJC0uBOmlHsuI8D1vmV5JhvSbEU4h+ZsuMOuLwSZ11V7D+nuKZOQ0xmiZaDpI59qtrrSW+9vXaj/wAtw7VyfEW9ZcO703xvW/N9Y3ADI0iRa3gqtXj+JcSXVSCcvIAxygW+aTDDjlafLLlNR6xwZ2bD/tLh78w+KpY6qdDccivOcP6W4um14ZUMPs4Q2P3NkWOqc+lOJIaDUFoF2t0iJJi5TcfyuQ8vxmLu8EW9Kwzl6wsbi9tfFdNUpEfdl44/0hrA5g++nqiBG4Gx1V3/AK8xgAHSgGCJyNkyZJO08k2V2WSx6iQhNeHCWkEcwQRy1C8yr+l9eoC19RzQZk0wB6xBuPDnzQcH6UYjDNDKT2PYQIDmmGwSTAEQTJnuCXRtPUikvMmf4g4sT/tuvMlkeFjokjoHMOPWPePiEEtnxSSRAYm/cEMP9b75JJIgcP0T0axBCSSwRJtXXu+aE+qYCSSwjUqxv98k1GpA8/cCfkkksyLqnV8R809SsY8/mnSRYF7/AIj5pxVMJklgTZUMpNqmSkkgJjUIJBSbVTJIsbpTKIXRry+7pJIUoQrlG6abJJLCHUqaDlKYOE+CSSzCOr2QKjpKSSwkw9qLXrkwZ+xomSWY9Oud9lN2JKSSzBdKbobq7p1SSWY/4x3NR/Eu5lMklMcYo80kklm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2588" name="Picture 12" descr="C:\Users\Pawel\Desktop\beznazwy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480098"/>
            <a:ext cx="1368152" cy="919759"/>
          </a:xfrm>
          <a:prstGeom prst="rect">
            <a:avLst/>
          </a:prstGeom>
          <a:noFill/>
        </p:spPr>
      </p:pic>
      <p:pic>
        <p:nvPicPr>
          <p:cNvPr id="1027" name="Picture 3" descr="C:\Users\Pawel\Desktop\beznazwy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437112"/>
            <a:ext cx="1368152" cy="889299"/>
          </a:xfrm>
          <a:prstGeom prst="rect">
            <a:avLst/>
          </a:prstGeom>
          <a:noFill/>
        </p:spPr>
      </p:pic>
      <p:pic>
        <p:nvPicPr>
          <p:cNvPr id="2" name="Picture 2" descr="C:\Users\Pawel\Desktop\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1" y="188640"/>
            <a:ext cx="720080" cy="540060"/>
          </a:xfrm>
          <a:prstGeom prst="rect">
            <a:avLst/>
          </a:prstGeom>
          <a:noFill/>
        </p:spPr>
      </p:pic>
      <p:pic>
        <p:nvPicPr>
          <p:cNvPr id="22529" name="Picture 1" descr="C:\Users\Pawel\Desktop\beznazwy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564904"/>
            <a:ext cx="1368151" cy="910442"/>
          </a:xfrm>
          <a:prstGeom prst="rect">
            <a:avLst/>
          </a:prstGeom>
          <a:noFill/>
        </p:spPr>
      </p:pic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403180"/>
              </p:ext>
            </p:extLst>
          </p:nvPr>
        </p:nvGraphicFramePr>
        <p:xfrm>
          <a:off x="1691680" y="620688"/>
          <a:ext cx="6336704" cy="5610418"/>
        </p:xfrm>
        <a:graphic>
          <a:graphicData uri="http://schemas.openxmlformats.org/drawingml/2006/table">
            <a:tbl>
              <a:tblPr/>
              <a:tblGrid>
                <a:gridCol w="354163"/>
                <a:gridCol w="2224696"/>
                <a:gridCol w="1908747"/>
                <a:gridCol w="1849098"/>
              </a:tblGrid>
              <a:tr h="4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500" dirty="0">
                        <a:latin typeface="Calibri"/>
                        <a:cs typeface="Times New Roman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KRAJ</a:t>
                      </a:r>
                      <a:endParaRPr lang="pl-PL" sz="1000" b="1" i="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EMERYTURA </a:t>
                      </a:r>
                      <a:r>
                        <a:rPr lang="en-GB" sz="10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pl-PL" sz="10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KOBIETY</a:t>
                      </a:r>
                      <a:r>
                        <a:rPr lang="en-GB" sz="10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pl-PL" sz="1000" b="1" i="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EMERYTURA </a:t>
                      </a:r>
                      <a:r>
                        <a:rPr lang="en-GB" sz="10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pl-PL" sz="10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MĘŻCZYŹNI</a:t>
                      </a:r>
                      <a:r>
                        <a:rPr lang="en-GB" sz="10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pl-PL" sz="1000" b="1" i="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Luxembourg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2207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4017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pl-PL" sz="800" b="1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Austria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1530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2498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pl-PL" sz="800" b="1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Netherlands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1356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2239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pl-PL" sz="800" b="1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Sweden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1509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2146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pl-PL" sz="800" b="1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Denmark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1962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2126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France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1263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1970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Germany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1035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1871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Ireland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1171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1859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Finland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1356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1849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Belgium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1209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1754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Italy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1126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1669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Great Britain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1004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1662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pl-PL" sz="800" b="1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Spain</a:t>
                      </a:r>
                      <a:endParaRPr lang="pl-PL" sz="800" b="1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831</a:t>
                      </a:r>
                      <a:endParaRPr lang="pl-PL" sz="800" b="1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1255</a:t>
                      </a:r>
                      <a:endParaRPr lang="pl-PL" sz="800" b="1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Greece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712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953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Slovenia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673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890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Portugal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606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880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Malta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627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761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Czech Republic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432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502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pl-PL" sz="800" b="1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Poland</a:t>
                      </a:r>
                      <a:endParaRPr lang="pl-PL" sz="800" b="1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358</a:t>
                      </a:r>
                      <a:endParaRPr lang="pl-PL" sz="800" b="1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474</a:t>
                      </a:r>
                      <a:endParaRPr lang="pl-PL" sz="800" b="1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Slovakia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390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422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Croatia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305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405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Hungary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314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371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Estonia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316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332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Latvia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254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305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Lithuania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240</a:t>
                      </a:r>
                      <a:endParaRPr lang="pl-PL" sz="8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271</a:t>
                      </a:r>
                      <a:endParaRPr lang="pl-PL" sz="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pl-PL" sz="800" b="1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Romania</a:t>
                      </a:r>
                      <a:endParaRPr lang="pl-PL" sz="800" b="1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148</a:t>
                      </a:r>
                      <a:endParaRPr lang="pl-PL" sz="800" b="1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214</a:t>
                      </a:r>
                      <a:endParaRPr lang="pl-PL" sz="800" b="1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pl-PL" sz="800" b="1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Bulgaria</a:t>
                      </a:r>
                      <a:endParaRPr lang="pl-PL" sz="800" b="1" dirty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112</a:t>
                      </a:r>
                      <a:endParaRPr lang="pl-PL" sz="800" b="1" dirty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171</a:t>
                      </a:r>
                      <a:endParaRPr lang="pl-PL" sz="800" b="1" dirty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281" marR="21281" marT="4560" marB="45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370821" y="317268"/>
            <a:ext cx="67176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Tab</a:t>
            </a:r>
            <a:r>
              <a:rPr lang="pl-PL" sz="1600" b="1" dirty="0" err="1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ela</a:t>
            </a:r>
            <a:r>
              <a:rPr lang="pl-PL" sz="16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2. 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Średnie przychody emerytalne w UE w Euro (2014 – 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2019)</a:t>
            </a:r>
            <a:endParaRPr lang="pl-PL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3275856" y="630932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800" dirty="0"/>
              <a:t>Źródło: Opracowanie własne na podstawie Eurostat</a:t>
            </a:r>
          </a:p>
        </p:txBody>
      </p:sp>
    </p:spTree>
    <p:extLst>
      <p:ext uri="{BB962C8B-B14F-4D97-AF65-F5344CB8AC3E}">
        <p14:creationId xmlns:p14="http://schemas.microsoft.com/office/powerpoint/2010/main" val="1945934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6"/>
          <p:cNvSpPr>
            <a:spLocks noChangeArrowheads="1"/>
          </p:cNvSpPr>
          <p:nvPr/>
        </p:nvSpPr>
        <p:spPr bwMode="auto">
          <a:xfrm>
            <a:off x="1946275" y="2079625"/>
            <a:ext cx="3365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199" name="Rectangle 37"/>
          <p:cNvSpPr>
            <a:spLocks noChangeArrowheads="1"/>
          </p:cNvSpPr>
          <p:nvPr/>
        </p:nvSpPr>
        <p:spPr bwMode="auto">
          <a:xfrm>
            <a:off x="1946275" y="2921000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1946275" y="3724275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1" name="Symbol zastępczy stopki 8"/>
          <p:cNvSpPr txBox="1">
            <a:spLocks noGrp="1"/>
          </p:cNvSpPr>
          <p:nvPr/>
        </p:nvSpPr>
        <p:spPr bwMode="auto">
          <a:xfrm>
            <a:off x="2843213" y="2349500"/>
            <a:ext cx="475297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l-PL" altLang="pl-PL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202" name="Prostokąt 1"/>
          <p:cNvSpPr>
            <a:spLocks noChangeArrowheads="1"/>
          </p:cNvSpPr>
          <p:nvPr/>
        </p:nvSpPr>
        <p:spPr bwMode="auto">
          <a:xfrm>
            <a:off x="1763688" y="3140968"/>
            <a:ext cx="640871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 </a:t>
            </a:r>
            <a:endParaRPr 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</p:txBody>
      </p:sp>
      <p:sp>
        <p:nvSpPr>
          <p:cNvPr id="8203" name="Prostokąt 2"/>
          <p:cNvSpPr>
            <a:spLocks noChangeArrowheads="1"/>
          </p:cNvSpPr>
          <p:nvPr/>
        </p:nvSpPr>
        <p:spPr bwMode="auto">
          <a:xfrm>
            <a:off x="1979712" y="1340768"/>
            <a:ext cx="79208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b="1" i="1" dirty="0"/>
              <a:t> </a:t>
            </a:r>
            <a:endParaRPr lang="pl-PL" sz="3200" dirty="0"/>
          </a:p>
        </p:txBody>
      </p:sp>
      <p:sp>
        <p:nvSpPr>
          <p:cNvPr id="152578" name="AutoShape 2" descr="data:image/jpeg;base64,/9j/4AAQSkZJRgABAQAAAQABAAD/2wCEAAkGBxEQEhUSERQQFRQXEhUVFBUXFBAVExQVFhQWGRUUFBQYHCggGholGxQXITMhJSkrLi4uGB8/ODMsNygtLiwBCgoKDg0OGxAQGy0kICQrLCw0LC8sLC0sNCwsLCwsLDQsNC0sLCwsLCwsLCwsLCwsNCwsLCwsLCwsLCwsLCwsLP/AABEIANAA8wMBIgACEQEDEQH/xAAbAAEAAgMBAQAAAAAAAAAAAAAABQYDBAcCAf/EADsQAAIBAwIDBQUGBQMFAAAAAAABAgMEESExBRJBBiJRYXETMoGRoQcUQnKx8CMzUsHRYqLhU1SDkpP/xAAZAQEAAwEBAAAAAAAAAAAAAAAAAgMEAQX/xAAoEQEAAgICAgEDAwUAAAAAAAAAAQIDESExBBJRE0FCBSJhFTJxobH/2gAMAwEAAhEDEQA/AO4gAAAAAAAAAAAAAAAAAAAAAAAAAAAAAAAAAAAAAAAAAAAAAAAAAAAAAAAAAAAAAAAAAAAAAAAAAAAAAAAAAAAAAAAAAAAAAAAAAAAAAAAAAAAAAAAAAAAAAAAAAAAAAAAAAAAAAAAAAAAAAAAAAAAAAAAAAADFdXEKUJVKkoxhGLlKTeEkt22cb7X9p7niFWNGjX+70/aJO2yqdxXXNLlnzPmU6bUeZrHKk8PLzjk2iHYjbslG4hPPJKMsPEsSTw/B42Mpxf7NXOlfxhTjCi55+80o8uJclOXNNxU91NxXMotd54xk7QcraLRuCY0AAk4AAAAAAAAAAAAAAAAAAAAAAAAAxVq6jvv0XVkdXr3M/wCXBRXqnL66ELXiHJnSWPhU7+hXX8yc9enN/ZMhrq1nHXvrOzy1n0Znt5WvxVWza+zowOWrilzRfdrVF5OXNH65RL8O7czjpcQUo9alPp+ZbfVegp5dJ74Rr5NZ4nhewadneUrmCnSnzRb3i8NPwkunoyO43xyVpJJwlOMot8/dShPKUYz/ADZ0/KzT7RrbRHPSj/anxz2tWNnmsqMHms6UI1Juq1/DxBtZjB4eOra/paKVT4Eri2jKHt5un/DcK06fMq85LllJ08uFPlT0zq5dMZd64bauNenVk081Mzm3iFX21Oo+d9FhpLHi5+KxBcTtqdvUdGhTjCEauXUjXlNVuaHMkny92UZU+VReUl6mW+XfML6050sP2U2zVe49o4+0p0aMZRjOtJRlVc3U0muXLdJLuv8AD8X0w5f2QvlQv40/aKaq0lzyVWHsnVnJvnjHOOebilhbYed0dQL8Mx6RpXf+7kABagAAAAAAAAAAAAAAAAAAAAABp8QvfZRzu9PSKzrJmW+uY0qcqks4im3jd46IqNjdVbxSqtLEZrkjo1nTR56JPfz8ijNl9f2x3Ku99cR2kbqm51IpOT5kpa+f7+BYI6JLy+JWuH3nf55a76evgTNvWzq9yvDaOZ+XKTDBeUeZtsjanD51c42Xi9PRE5c1E0a1StGMY8uWnNZxnLeP84F6VmeS1YlT7nh9WLnDklmUMLCTfvJ6eWjTwb/COG+wi4yTzPDknqspapeXUsHLhuWEm8ZNO4Zn+nFeVX04idoe3s4W81K3cqUk1lKUnCa6xlBtpp+WGvInbihbXlKUasW8xanq1NPphrHqvQhrmIsLr2c1PfGkl4rqdx5fSdT0lS3pP8MVfsjKjDmjz1Y5cpRUnGrDNSU04NYUkud5i8bLGxGX/Abi79nVtp06vLzU6izCnVXNJPmUopRyuVp6Remqk0dMpyUkmtU0mn5M+QoxTbSinL3mkk3jbL6mucFZ/wANdckxO1E7K9k6qu3c3FOlCNKU6dvTcIuUY9JwnF4cW3J6rPu7YL+MAtrWKxqEZnYACTgAAAAAAAAAAAAAAAAAAAAAjeJ1tVH4v9F/ciZV42tOKUcrOG/dWXvKWEZOKXahOpKTSjHdvTCitTndfjE683OT32jl4SWyx8f1PNzZdWmWTNlis/ytlG4XM8YxzPGNsZ6eRKUbsplteYN+nflFcmldci3291zvk01T/f0Np04LGEsrbq/qQfCrzmpP2cXKpzNJ8uiytMy6EZecSq2so+11ekl3m2+9iWvg4rGPQ0/V1G5XfUiI3KzV7iKai2svGF11zjT4M0alzFycE05JJtdUns38ivwvbW7qfxJSVZvEOVzjhRk3CUWtE8PXL6M3rmnJV41I45XTcKurzmOtOWOr95fHyK7ZNue++Wa4ZqJa5/fxMtWRiKJlGVp7M3PNTcH+B/7Xt+jJgo/Zi+kr2VF4SdDnW/e7y1z/AKeWX/ui8I9Tx53jhpxzuoD5k+l6YAAAAAAAAAAAAAAAAAAAAA+H0xXNLni45aymsrdPo0UK27SXDX8zvaLaLTW3gZ8/k1w69o7V3yRTtV+2l3c/ebmjOTdOU26UW4x92cZZj46cy18euCu0blxeHlNbprDXqmTvayc7mtCNWUVOcoclVQw+VrllB8vwZG8a7MV6CdWEnWWddG6iXi/H4HmzMXncfd5WWtptNo5ZKN6blrcucowjvKSivVvCKlTujd4dxFU6tOcsuMakZNLfCkm8eeCPorrf5dqsKKo01TTbxnL8W3ls83cIVFicVJZT16NbNeBr0buM4qcHmMkmn4prQ+TrF83409TcaavEIU6fNXjSpuce9KSguflXvYaWc8uTDfVKvdlS5X0lGTwpJ47yaWcr+5luLhJNvGOvh8Sndp72taW6hTlGEHiEJZbrNNN4SwlFRWmdXjwK9xM6hVa2krwntHSuak6SThODxhuL5sNqXI09cNEjC6puo6SknUjFSlHqlLZs5l2Oo1ncwqU45jBvnk9I4aaaz1eu36FtsOB+zrSr89SVSTk3JtqOHusLdY8c7Ihea17Qredcprslfwr8SUoZ5KdvUi5PSLbcG8Pyyty+XPHKEPxqX5e99Voc4o2UIScsJKUm3tq3q2/PJllXfLyx1lrt0Wd8Ha+balfWkJ1zTWNLvwbi/wB6rT5U1CnBb7uU3u/hF/MnSl/Z9PvV46ru0nr61U2XQ9PxbTbHFp7nbVimbV3IADQsAAAAAAAAAAAAAAAAADxUqKKywPRzG7tfZ1J0u73JNLOjXg1jywXu44p/SvizRd1q5Yjl7vCy/iYfKpXNERvpzJ483hQuI0pL2dXlc5Up8+i96OO8kuj2x5peJN0aynFSi8prKf72LH9+l4mOpe53w/VJmevjxWNe3+kY8OY+7mvHOxntpyq0Z8spNycJLuuT/pkvd+TKBKbTw908P1R36pXpyynGDT37qIeXZ7h3/a2/wjj6JlkY/mVGT9OmZ4co4VO4rSVClUqJPOVzzUIx/FKSTxj9TpHDOH1oU1T9pVnh+88vZLTPSOmxLW9G3ts+wpUqed+WKTePFmGvxVt4yV3xe3G9LsX6bMd2YKtrUkuVRwt3s/hjJWbns7cXlzKVzzqhTSUEtObTaONvN7vRelmt7xc+vg8epJRvnjKyvkcjx4rXdZX/ANOr8yj6FlGlBRhGMYpaRSSj6YPMViPTV42xtrqiVr0edcyxFShFvm0jl74/wj5yUIpJ99p5y9I5293rv1MkePeZn/rJHi3m2oRXJOpLkgnKWjeNo+MpeG5vw4RCHvzWd2o6yz+d/wDJ8vOKqMcRxFZzhYS+SIW649FdcvwW5op49I75bcP6fWOb8rHw++p2spOmm3JRUuZ50jnGPD3mTtDtJScU2pJ7Nb/U5jRv6lR5aws6Z/wSXDaNWs+WjGVR9Wvdj6yeiNmO81j1q2T4+KI+HULS7hVjzQeV18U/BmchOzfCJ26k6kk5SxmKzhYzu3u9SbNlZmY5YLxEW46AASRAAAAAAAAAAAANDid+qawvef08zlrRWNy7ETM6hku76MNN3+hA33E+Z5+RH3d71bIW5vjBkzTZrx4ohLVeIGN35X3dZZnhVK9yu9YSs79mvUvX1yYadRGK4qo5siHt3b8THO7fiQ9atXm8Uo4Wfelqn44SPMeE15vMqsseCwl9ETd1CVldZ6mpVuEtnkz06NWCUFybPMuWLl8z0uE82s3nXbp8juoSjTUdz1TWm2uufQ3LeVWe+i88vPwM9OzhHZIyynGK1Obnp32iOn2vWeMSlJv49DRuOJ+ZhurlzeIL1fQ1FRUX3szl0S6vyR3UobepSnV2zjxefoZ7Thrk1CEXOb2SWX6vwXmy0cD7KVqyUq+aUOkFj2jXn0j+pdOH8NpW8eWlBRXV7yf5pPVltMEz2pv5EV4hWODdhoRSlcyc5f8ATi3GmvJtayfyRbra3hTioU4xhFbRikor0SMoNVaRXpkte1uwAEkQAAAAAAAAAAADHXrKEXKTwkBr8SvVSjnr+FFQvbtvMpPc9cU4i6s3J7dF4Ihb2vzaHn5svvPDbix+scta7ucs0p1T5VmaNW5SKoaNM7rpeAV6Q9e7RqVL3l3aS82icVFnjeeZmheJ7lZoRqzWYQqy/LTnJfRG3Dh949qFz/8AKp/glFEJmFkhcp+BsU66Kv8AdbuO9G4X/iq/4Er2pD38x/MnH9UPXTnErcqifgYLi6wQFHjUeso/NG5YUK17Lkt4OfRzelOPrLoNbd67eq/EntH5mSz4fcXHu06s15Rap/Gb0+pe+AdiqFviVXFWp4tdyL/0w/u8v0LQkloi+uD5Z7eRH2UGw7EVp/zpxpx/ph3pemdl9S3cL4LQtlilCKfWbWZv1m9SRwC6tIr0otktbsABNAAAAAAAAAAAAAAAD42AlJLVlS45xP2j5Y+6tvPzZscb4tzdyD7vV/1f8FerVDHny7/bDVhxa5lgryIy6mbFzXIu6qGWGyI01Lu4R44HwO44hUcKK7q9+pLSEPXxfkj1wrhFS+rxo09M6yl0hBbyf73aO2cI4ZStaUaNKOIxXxk+spPq2aMOL25npRmzevEdqxwf7N7Oik6ylXn1c24w+FNPb1bLNZ8HtqP8qhQh5xpwT+aWTeBsisR0xTaZ7kSABJEPjR9AGtPh9FvLpUm/Fwg388GeEUlhJJeC0R6AAAAAAAAAAAAAAAAAAAAAAAZWuOcX5s04PT8T8fJeR749xfenTflJ/wBkVidQyZs34w1YcX5S9VqhoXFY+16rNCrUMrXEMdeoRt1NyeFlttJJatt6JIz3NbCLN9m3Afaz+91F3IPFFP8AFPrP0Wy82/AnWntOoQyX9Y2tvY3s+rKglLWrPEqr8+kF5L9clgAPRrWKxqHnTMzO5AAdcAAAAAAAAAAAAAAAAAAAAAAAAAAAA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90550" y="-1264194"/>
            <a:ext cx="3048000" cy="2609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2583" name="AutoShape 7" descr="data:image/jpeg;base64,/9j/4AAQSkZJRgABAQAAAQABAAD/2wCEAAkGBhQSEBQUEhQVFRQVFBQUFRUUFBQVFBQUFBQVFBQUFBQXHCYeFxkjGRQUHy8gIycpLCwsFR4xNTAqNSYrLCkBCQoKDgwOGg8PFykcHBwsKSksLCksKSwpLCksLCwsLCwpLCkpLCkpKSkpLCksKSksKSwsKSwpLCwsKSwsLCksLP/AABEIALcBFAMBIgACEQEDEQH/xAAcAAABBQEBAQAAAAAAAAAAAAADAAECBAUGBwj/xAA+EAABAwIEAgYIBQIFBQAAAAABAAIRAyEEEjFBBVETImFxgZEGMlKhscHR8BQjQnLhkrIHFSQz8RY0Q2KT/8QAGAEAAwEBAAAAAAAAAAAAAAAAAQIDAAT/xAAjEQEBAAIDAQACAgMBAAAAAAAAAQIREiExAyJBUWETQoEy/9oADAMBAAIRAxEAPwD0PDYjIZC2KeLzs6usX2IXPhaXDMSGm42hHPH9mxp3WN7oNWmFaeQ51vJDdQJKkcHDcPdUNhDfaOnhzKtVeFhtgMxFySdu4LRr0LANIEbKhxt5YBBIkRP1Ty7pKxMXixNrdyovqZroWKBB18lOkydF16kjn3bTuYnwzBmnkrYwohBFAg9inyPpJzkF7lOq5CIRkC0NyEUV6EQn30VEhGwjgHAlBKiHQU0CuhMHRQLoWTTx7grdHFZteyAl1o3La0mzQiBqFUCBk1EhKm9SIWZGExCmk5bbAEJsiLCiWptl0EaagTCMVEppQsB6VIVEQ05UTTCO4Gqg4ShFsKbgmbRJRgGLUItR7Dt7tPNDe+do7lmBLklIhOj0PbchO18FMEiFyrCMrEGRqug4c10S8ASBA38eSrcHwGUZ3C50B2HPvK0mOm6hlZs03pn8TokHOHR2LBxtR7hDj1Zlb2P4yxojdYb3B7SZDSDpzlDHob4xKzQDzTUKkK1UDbyIvqPogVKfs37vouvHKa058p3tZw+IdmA2JhWK1lm0n3GxG4W5isOcsnkk+kksPhuxlvCFKK9QeU8JURRnQo9HAHKZ8PqFWp1IcCVrU6ocLaIZTQ43bIqYYiexRr4UiDzC2HIFShOq0o6ZQbCs4SA6dkquHg2Sp4ZPvZWrTeIUahBVakIU3PS8TcjwkHoZqJZ0/EvIXpFMvVd1RRDytwDmOU8oOdQfUW4UecGcoBqiyoTpdSsNT4D6rWWNLKYvTObzt98knVeVvj5oZWYjUA0E9p+iG95O6TlArMYuUTVTOQagTQBSUlXFSEkwOlmEi9MVEhQ1D7a/Bsddwe79IiVoMxwgk2aLarl8q3eD4EFge+SZ6okwAOzvlQ+mEnauOX8qHFKTXHM33rJrMMrV4njvzC0xlBsBt5aqlxfGh7wW6QLfFDHGtlYotMTYGfd2hCLCjtdKsspywyN7J70X1Vw1Jz3NaBLibbHzXafhc9JrahBcPWgjXt7Vxr6b2EESDsRI8ij8KFXpQRz6znSQJmSee6Gf5T0ceqPxThpbeIGyzRyK6TizpZEXHwXPAGbI/PK3EM5qglqt4IEN8VB2GMo7XRAT3LosiQqJnFRqU7zsmzo49hbpOVE9ybMmNYBN4G9mc8BN0gQatWVCEdhpZsnyqsx8I7aqbkGksiSYmVArcm0dyQA5SfckQnDEbnrwJhv0pJ7uSd4TqLnKdytUk0EHbJEodRQ6VN6AjkMlLMoOcgJiUJ4UnOUSU0oBFxSSLkk2w06voUuiRZTSuTlVuMCyLoTi5aCwG3IGBzELBJXR4Ino259SPdt7oU8+zTpzHHqYDiWkEuJOkmDf6rFHauj49XbsLz3R4eKwy2U+Fui5SbRaQFqcMIMA6ExMSVmU6EmAtThp6J4dY338kc9WNj63Tgwxpa4ZmnY6C+yzqpAAAERpC3Kjsw2P8ifgQsHiFMtN9Sued1UKqSWzsqTacSpGqdJRM2yrjNEyuwHORqVGRdMKUq0ymn2TQJojko9EOQVnKhu1TTItxAcwcghGkOQVt7QhFqGxkCbRHIKXQjkFMBLMENjoI4dvJDdhgrQgpFiaZBpTewjtQ23V7KhPoxcbo8g0GxqnCm1qYtS7PoMoT0dzUFwRhVd4QoVlzLIBTyl0g4oTnJVHILnp4CRchueol6E9yIHLkkAvSRZ3iUqOdNnXLxq3KCMbJA5kDsvZbXEsYWNDWiXR3RtIWZw4jNJElokAXk8/DVHx5l7XNAJB6wGsi5lSy90edsDEVHCZPPXXl9VWar3FKLj1yZmf5HvVKhSJMfcK2Nlm0rLtdwdI5b76I+VJpgWTF6W7N06LhzfyWRAsfG5WbxGlfPIIFtd+1amHAZSAOoG9zJEkBc7j8S4yCbTKh++lP0rVKkv7kZrSO1VsOL9yuNViJkqBrQnc5VKr5csC305Vc1SSiYei52tlcGAAuUN6Nrahnd9hLOfsK8GwpQtsNKdIEnbyRnUFY/DABCdVixS7ptQBtKCiOalVdZKkZCMrWI9GnNCRCtNwyIKBR5NpSfh4FkCpTK0cqFVZZCZDYzHtQaghWa5Vc1Z1VYnQXOQKhRT2oNZtk8KqPKA8or0FyYiBchOcpuUS2U22BJSUjTSR22ndJJ4ShR2IuFxOR0xNiPNblWk1tNxPseN9ffCwKTJcBzI+K2eJVzkdyuL630gclD6a3FsN6cviMY6oQwnqzpsLouHwwZMGULC05JJGlgVZhUk0S0iFEqRUSE2yN3g5zUznuAYHdr46rG4vXb0kNFgO2SVrUaX+nEGARLj2zB+GywOIth7h273PuXPP/VX/ANU8AJkq4GoGGR5VU9mLUOhSBffmiygNa4vhtyhfBnrY6QA2Q69We5Bo4Z5MHmrNTAQpdRX1UcZTAlGqUYKZputttC07jtVfE0pVimfNRqLStYrUMJOqvYbCBqBg6ovOy1adO10LR0A5ig99kZ7gFTqu1hZlGrWhVX4pLEOVZwVIS0qlRAcVOQhuKpCIPegvqKbyq1VypCVB6rvRSVAhEACnKI5ijlR2KMpJEJLA7VJOko7Po9N0EHkQfJXOMY60NIJdYAR8FSK4mhTy49kSOv2aGZ23k+aSyZWKYyzG12NGnAAU4Ukim2npAhRLURNC220vtxH+m7ZLB3WKyK7ZeBIOUXI56x2q9UxEUCOThHcb/FVKDOr3381Oe098ToNuUeFCi25RYT7JpCFd4RSBLjvKrU6UkDmtvD0WsFh/KnnetKYT9hOEFTe6QnqiUA2U5VEYBmVCrh2gIoPNKqQsym1u6Z4Om50U3uhD6TrA6CUxVnC4DLcm/JXTVgKTbiVVrhJO6ZIgHdVq4AlQFWFWr1bFUkLaza7rqu9ylUchOeqyJ1GUMlSfogAymBGo5AqI1VyqPcnhKkEToEKi0yFcJWrSANpJFimSoErbNpDKknlJbYOpzJZlCU0qRxmvuFzj67TjhBB640lby5dmGIxzSYs/t7UP9jzXGuulNKhKaUSJynQ5SlBnOel7HS2J05W3XQ4P/aZOuRn9oWP6TYxoDWkGZnaFsYU9Rn7W/wBoQnimf66/UWKRujKqHQj5kCDUKJcertuthjDuboPDqfVHmrbgpZXak6ArOgSqWIeVbxdW0Ki2vzC0g7DfiXAaHyQunKumvJmFKqA4aQiCnSu9sq9TpZ3aWBWeXQe5bOCqS2Y7ELB2lVoW5LJxOJIMbLUxeIgLExL8ybGFqL6qhUHVPcoNMKviMQBZU0TatUCACCSoVKs6KAbB1VClWKnRFkF7lYa05QVr40VazVWi6tV3KsRumlLRaYuilVWOMq8LjRatKAQhuCsOagliA7BKSmaaSLOmhJDzp86gqmTAnlfyuuXw+NL8a2wEuPwK6Zpmx0NvNYNHBtbiwQNHGLnkVpex64/9dFCiQmzpZ1tl0fKlCjnTZ1ttpm+kOBa5jXHNMkWmIHgtLDt6jf2t+AWL6RUXuDSJjvtK2cO7qN/a34BCeHznnf6ghCdriE2dMXrEb/Bx1J5nf5I+IJCzuEcQEZD2x9FfrvBCjbqqSKrW5nQbDmrTqLWgEAW33Quly053Cy8TxomyM7a9L1TEi9kAVlkOxc7phiO1Pou27hMLndNoBE9q2QICxeBYyQW7gz5rQr8RY2Ze0RzcB8VO3sbKr4511l4zK3fVVuKcdpOcYq0v/oz6rJrY8PkNcHftII9ythC5Vbq44aBUahJKhT9YT9lWDbZU88T9CpiEKq9GqOVR7k8CrvD8J0gPZurFenlAHJaXAcHFGTN7wfIe5RxVQXBC57nvJaYaxc5WuYUa4hTxLgHEnTdZmJ47TO5/pK6JLUbZGjhGzfZWis7hvFKT4a09YiYgjTW6vkrXcoTsxUCpEqBKGxRKSYlJbbabWZPKFKUqWlE6roaY1grmOFvccWJJ1dqT7JXTNKw8D/3P9XwK09Py/HWm8+uBqR5obsYwfrb/AFBUKmHDnOJA11IE8h8EDE02FjgMoI7I37RfwXP/AJpvUm1P8PW7WvTxLXCQ4HuIt3orTOl+5cY+mwQCcxnTQHn2oor9UNHVBOjbDTf3LoQdniWN6GX/AKTAjdztEEPsI5Bcs6s9rGsJMS4xJTMxlQGA90AWvohOhvbqsyYuXOt4lV9rlsL+5T/zep2HW0cvFbcDVbwqRoqHHaZyXJm25VJvGH8mmdNR81t+kjYbprClnfymlMZ+NcGc0+sfMrsOGj8mnNzlBve5ErmHC5XS8OfNJnYI8rLpy7c8WCwI+HcwA52udyyxbnqQgSrOC/V3fNR+nWO1cO7pn1/SNtJ3Up1GnS+U/NXGVhXoCqRBcXa62Jb8lg8XZ1lvcOZlwdOZ0eYH/s50fFR+vWEs92r898rHE8Xpdcrpf8PqQ6OqCJmozabZf+VzWKwnR9WSbnURvyk/FH4NJFQAkeqdSOY5rsvfzc06zeicQpU6bSA0DfRcjjuIua4iBY81ksaekbJPrt3PtBanEqNyfvRS1wPcuTOrcXdyHmVt8NyuptcRDnCZ1C5iuxdFwo/kU/2x5EhXviU9dXgcWMl4tbsWZxPiLLw5vmFkY3ClzcwJEWXM4toLiHNntFj/ACoYfOXK9rZZ2YtviDXPbLbzMxy0+qwquAPu+wul4YwDDMyw7qmxsfWKwcfmzGZF9FfHKzKxLLHeOzcDw+XENNtHf2ldMSuZ4PUPTtk+1/aV0hcm+l7LhNQxKiUiVAuUzknUMySzNWg/M2QQQZu0yNYsd0m1mkSHCJiZGs5Y87d68GpcZxDcoFeo0UxDA1xAbroBb9TvNQp1cpzGs4mQYYTMgyMzjoUeP9tb/T35lduuZupGo1FiO8clmYegQ8vJAvpqTMiIGmi8XqcVeBDHFmps4l3WiTmN7wJ7gg0MW4G1RwJ1IcZiZSZfO3ymxzk9j6ApuEWv2m65XH4tv4ghzxJc4AEi5DjIC8xZxJ4ADatSBdoD3QL5rCfaJKruqZj6zi4nNMyZOp75Uvl8OFvav0+3KTp6mSC9kEEQdDOoBHuR3Uzmbyv7x/C8swXEX0nSx7hBBI2OXmFdxXpNWeHNdUID3BxixFohp2Gluzvm/FHk9KdUH6nABoJk7TzOw0VD/OaLXOzVGAAtZr+ogeYuLrzXE4t9RxLqjnEi8k3uPoFXFAHcrcIHK/qPS8L6S4YvLelbJcQJkDTckQFZo8UovblZVYXxmjNeNZ8l5S2i3WfipdAAJnwRuMCZZPZuGtFTEUaYcDLrgEEw2Cbdy3/SfHMymajIaY9ZtiNQb620Xz9RrGmczHlpykS0kGHtLXCeRaSPFQyAjU6e9Svx3lLvxSfWyWaepis09YOBEB0gjQiZPKy6DgddrqYAIN3RBFxYkjnqvC6dKJ6xE9/LdFpucCIqOETEOiJ1jvKtZEpv+H0BlU6ZgHtXz/T4hWbpVqC+az3C4kB2utyk/iVckHpqkgkgmo6RIgkGZkiyTL58prZsc+N3p7FxTVdTUo5KDW+yxo8Yj4r51fxauYzVnmCHCXusYiZ7lcqelmMII/E1SHNa0y86NED3eaTL48tTfh8frrd09J4w3rFB4LVy1SPaaR4+sP7SvMWccxIAAqugCBLpEcoOyPT9JMS0tOcdUtIsP0mQDGo5q8xkx47RuV5ben1TDp5GfIyuy4jwxppAxeAZ8F8/1PS3Fn/ybuMw39RmO4bDZa2J/wAU+IVPWqgCQYaymAI2007CofT55Za1fFcPpjN7dpjsNlJC0uBOmlHsuI8D1vmV5JhvSbEU4h+ZsuMOuLwSZ11V7D+nuKZOQ0xmiZaDpI59qtrrSW+9vXaj/wAtw7VyfEW9ZcO703xvW/N9Y3ADI0iRa3gqtXj+JcSXVSCcvIAxygW+aTDDjlafLLlNR6xwZ2bD/tLh78w+KpY6qdDccivOcP6W4um14ZUMPs4Q2P3NkWOqc+lOJIaDUFoF2t0iJJi5TcfyuQ8vxmLu8EW9Kwzl6wsbi9tfFdNUpEfdl44/0hrA5g++nqiBG4Gx1V3/AK8xgAHSgGCJyNkyZJO08k2V2WSx6iQhNeHCWkEcwQRy1C8yr+l9eoC19RzQZk0wB6xBuPDnzQcH6UYjDNDKT2PYQIDmmGwSTAEQTJnuCXRtPUikvMmf4g4sT/tuvMlkeFjokjoHMOPWPePiEEtnxSSRAYm/cEMP9b75JJIgcP0T0axBCSSwRJtXXu+aE+qYCSSwjUqxv98k1GpA8/cCfkkksyLqnV8R809SsY8/mnSRYF7/AIj5pxVMJklgTZUMpNqmSkkgJjUIJBSbVTJIsbpTKIXRry+7pJIUoQrlG6abJJLCHUqaDlKYOE+CSSzCOr2QKjpKSSwkw9qLXrkwZ+xomSWY9Oud9lN2JKSSzBdKbobq7p1SSWY/4x3NR/Eu5lMklMcYo80kklm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2588" name="Picture 12" descr="C:\Users\Pawel\Desktop\beznazwy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480098"/>
            <a:ext cx="1368152" cy="919759"/>
          </a:xfrm>
          <a:prstGeom prst="rect">
            <a:avLst/>
          </a:prstGeom>
          <a:noFill/>
        </p:spPr>
      </p:pic>
      <p:pic>
        <p:nvPicPr>
          <p:cNvPr id="1027" name="Picture 3" descr="C:\Users\Pawel\Desktop\beznazwy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437112"/>
            <a:ext cx="1368152" cy="889299"/>
          </a:xfrm>
          <a:prstGeom prst="rect">
            <a:avLst/>
          </a:prstGeom>
          <a:noFill/>
        </p:spPr>
      </p:pic>
      <p:pic>
        <p:nvPicPr>
          <p:cNvPr id="2" name="Picture 2" descr="C:\Users\Pawel\Desktop\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16632"/>
            <a:ext cx="672075" cy="504056"/>
          </a:xfrm>
          <a:prstGeom prst="rect">
            <a:avLst/>
          </a:prstGeom>
          <a:noFill/>
        </p:spPr>
      </p:pic>
      <p:pic>
        <p:nvPicPr>
          <p:cNvPr id="1030" name="Picture 6" descr="C:\Users\Pawel\Desktop\beznazwy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8424" y="116633"/>
            <a:ext cx="590575" cy="442343"/>
          </a:xfrm>
          <a:prstGeom prst="rect">
            <a:avLst/>
          </a:prstGeom>
          <a:noFill/>
        </p:spPr>
      </p:pic>
      <p:pic>
        <p:nvPicPr>
          <p:cNvPr id="22529" name="Picture 1" descr="C:\Users\Pawel\Desktop\beznazwy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564904"/>
            <a:ext cx="1368151" cy="910442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770556" y="10984"/>
            <a:ext cx="71685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TURYSTYKA SENIORALNA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547267"/>
              </p:ext>
            </p:extLst>
          </p:nvPr>
        </p:nvGraphicFramePr>
        <p:xfrm>
          <a:off x="1619672" y="890220"/>
          <a:ext cx="6840760" cy="5640426"/>
        </p:xfrm>
        <a:graphic>
          <a:graphicData uri="http://schemas.openxmlformats.org/drawingml/2006/table">
            <a:tbl>
              <a:tblPr/>
              <a:tblGrid>
                <a:gridCol w="1440160"/>
                <a:gridCol w="1944216"/>
                <a:gridCol w="1368152"/>
                <a:gridCol w="1080120"/>
                <a:gridCol w="1008112"/>
              </a:tblGrid>
              <a:tr h="145367">
                <a:tc rowSpan="2">
                  <a:txBody>
                    <a:bodyPr/>
                    <a:lstStyle/>
                    <a:p>
                      <a:pPr algn="ctr" rtl="0"/>
                      <a:r>
                        <a:rPr kumimoji="0" lang="pl-P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Miejsce zamieszkania turysty</a:t>
                      </a:r>
                      <a:endParaRPr kumimoji="0" lang="pl-PL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Udział noclegów</a:t>
                      </a:r>
                      <a:r>
                        <a:rPr kumimoji="0" lang="pl-PL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os. </a:t>
                      </a:r>
                      <a:r>
                        <a:rPr kumimoji="0" lang="pl-P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65+ we wszystkich noclegach turystycznych</a:t>
                      </a:r>
                      <a:endParaRPr lang="pl-PL" sz="10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noclegów turystycznych os. 65+ (w 1000)</a:t>
                      </a:r>
                      <a:endParaRPr lang="pl-PL" sz="10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0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76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krajowe</a:t>
                      </a:r>
                      <a:endParaRPr lang="pl-PL" sz="10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zagraniczne</a:t>
                      </a:r>
                      <a:endParaRPr lang="pl-PL" sz="10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EUROPEAN UNION</a:t>
                      </a:r>
                      <a:endParaRPr lang="pl-PL" sz="800" b="1" dirty="0">
                        <a:solidFill>
                          <a:srgbClr val="7030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20%</a:t>
                      </a:r>
                      <a:endParaRPr lang="pl-PL" sz="800" b="1" dirty="0">
                        <a:solidFill>
                          <a:srgbClr val="7030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1 248 610.9</a:t>
                      </a:r>
                      <a:endParaRPr lang="pl-PL" sz="800" b="1" dirty="0">
                        <a:solidFill>
                          <a:srgbClr val="7030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66%</a:t>
                      </a:r>
                      <a:endParaRPr lang="pl-PL" sz="800" b="1" dirty="0">
                        <a:solidFill>
                          <a:srgbClr val="7030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34%</a:t>
                      </a:r>
                      <a:endParaRPr lang="pl-PL" sz="800" b="1" dirty="0">
                        <a:solidFill>
                          <a:srgbClr val="7030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Belgium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14 794.0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Bulgaria</a:t>
                      </a:r>
                      <a:endParaRPr lang="pl-PL" sz="800" b="1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10%</a:t>
                      </a:r>
                      <a:endParaRPr lang="pl-PL" sz="800" b="1" dirty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1648.8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Czech Republic</a:t>
                      </a:r>
                      <a:endParaRPr lang="pl-PL" sz="800" b="1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24%</a:t>
                      </a:r>
                      <a:endParaRPr lang="pl-PL" sz="800" b="1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32 851.8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Denmark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18 135.5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Germany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271 818.2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Ireland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14 632.5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Greece</a:t>
                      </a:r>
                      <a:endParaRPr lang="pl-PL" sz="800" b="1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24%</a:t>
                      </a:r>
                      <a:endParaRPr lang="pl-PL" sz="800" b="1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15 218.8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6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Spain</a:t>
                      </a:r>
                      <a:endParaRPr lang="pl-PL" sz="800" b="1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21%</a:t>
                      </a:r>
                      <a:endParaRPr lang="pl-PL" sz="800" b="1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128 270.7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94%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France</a:t>
                      </a:r>
                      <a:endParaRPr lang="pl-PL" sz="800" b="1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25%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310 078.2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Croatia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6268.5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Italy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53 340.0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88%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Cyprus</a:t>
                      </a:r>
                      <a:endParaRPr lang="pl-PL" sz="800" b="1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25%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4831.5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Latvia</a:t>
                      </a:r>
                      <a:endParaRPr lang="pl-PL" sz="800" b="1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10%</a:t>
                      </a:r>
                      <a:endParaRPr lang="pl-PL" sz="800" b="1" dirty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1714.6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Lithuania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2276.5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Luxembourg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1482.2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(1%)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99%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Malta</a:t>
                      </a:r>
                      <a:endParaRPr lang="pl-PL" sz="800" b="1" dirty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9%</a:t>
                      </a:r>
                      <a:endParaRPr lang="pl-PL" sz="800" b="1" dirty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260.8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Netherlands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53 184.6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Austria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17 842.3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Poland</a:t>
                      </a:r>
                      <a:endParaRPr lang="pl-PL" sz="800" b="1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18%</a:t>
                      </a:r>
                      <a:endParaRPr lang="pl-PL" sz="800" b="1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51 069.6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Portugal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14 164.3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88%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Romania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9273.9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Slovenia</a:t>
                      </a:r>
                      <a:endParaRPr lang="pl-PL" sz="800" b="1" dirty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10%</a:t>
                      </a:r>
                      <a:endParaRPr lang="pl-PL" sz="800" b="1" dirty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1933.3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Sweden</a:t>
                      </a:r>
                      <a:endParaRPr lang="pl-PL" sz="800" b="1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24%</a:t>
                      </a:r>
                      <a:endParaRPr lang="pl-PL" sz="800" b="1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38 789.8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United Kingdom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147 439.3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Switzerland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23 009.8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60" marR="17260" marT="3699" marB="36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864750" y="411441"/>
            <a:ext cx="80500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</a:t>
            </a:r>
            <a:r>
              <a:rPr kumimoji="0" lang="pl-PL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ela</a:t>
            </a: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3.</a:t>
            </a:r>
            <a:r>
              <a:rPr lang="pl-PL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Udział noclegów os. 65+ </a:t>
            </a:r>
            <a:r>
              <a:rPr lang="pl-PL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mieszkających </a:t>
            </a:r>
            <a:r>
              <a:rPr lang="pl-PL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krajach Unii Europejskiej </a:t>
            </a:r>
            <a:r>
              <a:rPr lang="pl-PL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pl-PL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wszystkich </a:t>
            </a:r>
            <a:endParaRPr lang="pl-PL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noclegach turystycznych (2014 – </a:t>
            </a:r>
            <a:r>
              <a:rPr lang="pl-PL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2019) </a:t>
            </a:r>
            <a:endParaRPr kumimoji="0" lang="pl-PL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3222498" y="6642556"/>
            <a:ext cx="626469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800" dirty="0"/>
              <a:t>Źródło: Opracowanie własne na podstawie Eurostat</a:t>
            </a:r>
          </a:p>
        </p:txBody>
      </p:sp>
    </p:spTree>
    <p:extLst>
      <p:ext uri="{BB962C8B-B14F-4D97-AF65-F5344CB8AC3E}">
        <p14:creationId xmlns:p14="http://schemas.microsoft.com/office/powerpoint/2010/main" val="3834368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6"/>
          <p:cNvSpPr>
            <a:spLocks noChangeArrowheads="1"/>
          </p:cNvSpPr>
          <p:nvPr/>
        </p:nvSpPr>
        <p:spPr bwMode="auto">
          <a:xfrm>
            <a:off x="1946275" y="2079625"/>
            <a:ext cx="3365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199" name="Rectangle 37"/>
          <p:cNvSpPr>
            <a:spLocks noChangeArrowheads="1"/>
          </p:cNvSpPr>
          <p:nvPr/>
        </p:nvSpPr>
        <p:spPr bwMode="auto">
          <a:xfrm>
            <a:off x="1946275" y="2921000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1946275" y="3724275"/>
            <a:ext cx="831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altLang="pl-PL" sz="11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           </a:t>
            </a: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201" name="Symbol zastępczy stopki 8"/>
          <p:cNvSpPr txBox="1">
            <a:spLocks noGrp="1"/>
          </p:cNvSpPr>
          <p:nvPr/>
        </p:nvSpPr>
        <p:spPr bwMode="auto">
          <a:xfrm>
            <a:off x="2843213" y="2349500"/>
            <a:ext cx="475297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l-PL" altLang="pl-PL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202" name="Prostokąt 1"/>
          <p:cNvSpPr>
            <a:spLocks noChangeArrowheads="1"/>
          </p:cNvSpPr>
          <p:nvPr/>
        </p:nvSpPr>
        <p:spPr bwMode="auto">
          <a:xfrm>
            <a:off x="1763688" y="3212976"/>
            <a:ext cx="640871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 </a:t>
            </a:r>
            <a:endParaRPr 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  <a:p>
            <a:pPr>
              <a:lnSpc>
                <a:spcPct val="150000"/>
              </a:lnSpc>
            </a:pPr>
            <a:endParaRPr lang="pl-PL" altLang="pl-PL" dirty="0" smtClean="0"/>
          </a:p>
        </p:txBody>
      </p:sp>
      <p:sp>
        <p:nvSpPr>
          <p:cNvPr id="8203" name="Prostokąt 2"/>
          <p:cNvSpPr>
            <a:spLocks noChangeArrowheads="1"/>
          </p:cNvSpPr>
          <p:nvPr/>
        </p:nvSpPr>
        <p:spPr bwMode="auto">
          <a:xfrm>
            <a:off x="1979712" y="1340768"/>
            <a:ext cx="79208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b="1" i="1" dirty="0"/>
              <a:t> </a:t>
            </a:r>
            <a:endParaRPr lang="pl-PL" sz="3200" dirty="0"/>
          </a:p>
        </p:txBody>
      </p:sp>
      <p:sp>
        <p:nvSpPr>
          <p:cNvPr id="152578" name="AutoShape 2" descr="data:image/jpeg;base64,/9j/4AAQSkZJRgABAQAAAQABAAD/2wCEAAkGBxEQEhUSERQQFRQXEhUVFBUXFBAVExQVFhQWGRUUFBQYHCggGholGxQXITMhJSkrLi4uGB8/ODMsNygtLiwBCgoKDg0OGxAQGy0kICQrLCw0LC8sLC0sNCwsLCwsLDQsNC0sLCwsLCwsLCwsLCwsNCwsLCwsLCwsLCwsLCwsLP/AABEIANAA8wMBIgACEQEDEQH/xAAbAAEAAgMBAQAAAAAAAAAAAAAABQYDBAcCAf/EADsQAAIBAwIDBQUGBQMFAAAAAAABAgMEESExBRJBBiJRYXETMoGRoQcUQnKx8CMzUsHRYqLhU1SDkpP/xAAZAQEAAwEBAAAAAAAAAAAAAAAAAgMEAQX/xAAoEQEAAgICAgEDAwUAAAAAAAAAAQIDESExBBJRE0FCBSJhFTJxobH/2gAMAwEAAhEDEQA/AO4gAAAAAAAAAAAAAAAAAAAAAAAAAAAAAAAAAAAAAAAAAAAAAAAAAAAAAAAAAAAAAAAAAAAAAAAAAAAAAAAAAAAAAAAAAAAAAAAAAAAAAAAAAAAAAAAAAAAAAAAAAAAAAAAAAAAAAAAAAAAAAAAAAAAAAAAAAADFdXEKUJVKkoxhGLlKTeEkt22cb7X9p7niFWNGjX+70/aJO2yqdxXXNLlnzPmU6bUeZrHKk8PLzjk2iHYjbslG4hPPJKMsPEsSTw/B42Mpxf7NXOlfxhTjCi55+80o8uJclOXNNxU91NxXMotd54xk7QcraLRuCY0AAk4AAAAAAAAAAAAAAAAAAAAAAAAAxVq6jvv0XVkdXr3M/wCXBRXqnL66ELXiHJnSWPhU7+hXX8yc9enN/ZMhrq1nHXvrOzy1n0Znt5WvxVWza+zowOWrilzRfdrVF5OXNH65RL8O7czjpcQUo9alPp+ZbfVegp5dJ74Rr5NZ4nhewadneUrmCnSnzRb3i8NPwkunoyO43xyVpJJwlOMot8/dShPKUYz/ADZ0/KzT7RrbRHPSj/anxz2tWNnmsqMHms6UI1Juq1/DxBtZjB4eOra/paKVT4Eri2jKHt5un/DcK06fMq85LllJ08uFPlT0zq5dMZd64bauNenVk081Mzm3iFX21Oo+d9FhpLHi5+KxBcTtqdvUdGhTjCEauXUjXlNVuaHMkny92UZU+VReUl6mW+XfML6050sP2U2zVe49o4+0p0aMZRjOtJRlVc3U0muXLdJLuv8AD8X0w5f2QvlQv40/aKaq0lzyVWHsnVnJvnjHOOebilhbYed0dQL8Mx6RpXf+7kABagAAAAAAAAAAAAAAAAAAAAABp8QvfZRzu9PSKzrJmW+uY0qcqks4im3jd46IqNjdVbxSqtLEZrkjo1nTR56JPfz8ijNl9f2x3Ku99cR2kbqm51IpOT5kpa+f7+BYI6JLy+JWuH3nf55a76evgTNvWzq9yvDaOZ+XKTDBeUeZtsjanD51c42Xi9PRE5c1E0a1StGMY8uWnNZxnLeP84F6VmeS1YlT7nh9WLnDklmUMLCTfvJ6eWjTwb/COG+wi4yTzPDknqspapeXUsHLhuWEm8ZNO4Zn+nFeVX04idoe3s4W81K3cqUk1lKUnCa6xlBtpp+WGvInbihbXlKUasW8xanq1NPphrHqvQhrmIsLr2c1PfGkl4rqdx5fSdT0lS3pP8MVfsjKjDmjz1Y5cpRUnGrDNSU04NYUkud5i8bLGxGX/Abi79nVtp06vLzU6izCnVXNJPmUopRyuVp6Remqk0dMpyUkmtU0mn5M+QoxTbSinL3mkk3jbL6mucFZ/wANdckxO1E7K9k6qu3c3FOlCNKU6dvTcIuUY9JwnF4cW3J6rPu7YL+MAtrWKxqEZnYACTgAAAAAAAAAAAAAAAAAAAAAjeJ1tVH4v9F/ciZV42tOKUcrOG/dWXvKWEZOKXahOpKTSjHdvTCitTndfjE683OT32jl4SWyx8f1PNzZdWmWTNlis/ytlG4XM8YxzPGNsZ6eRKUbsplteYN+nflFcmldci3291zvk01T/f0Np04LGEsrbq/qQfCrzmpP2cXKpzNJ8uiytMy6EZecSq2so+11ekl3m2+9iWvg4rGPQ0/V1G5XfUiI3KzV7iKai2svGF11zjT4M0alzFycE05JJtdUns38ivwvbW7qfxJSVZvEOVzjhRk3CUWtE8PXL6M3rmnJV41I45XTcKurzmOtOWOr95fHyK7ZNue++Wa4ZqJa5/fxMtWRiKJlGVp7M3PNTcH+B/7Xt+jJgo/Zi+kr2VF4SdDnW/e7y1z/AKeWX/ui8I9Tx53jhpxzuoD5k+l6YAAAAAAAAAAAAAAAAAAAAA+H0xXNLni45aymsrdPo0UK27SXDX8zvaLaLTW3gZ8/k1w69o7V3yRTtV+2l3c/ebmjOTdOU26UW4x92cZZj46cy18euCu0blxeHlNbprDXqmTvayc7mtCNWUVOcoclVQw+VrllB8vwZG8a7MV6CdWEnWWddG6iXi/H4HmzMXncfd5WWtptNo5ZKN6blrcucowjvKSivVvCKlTujd4dxFU6tOcsuMakZNLfCkm8eeCPorrf5dqsKKo01TTbxnL8W3ls83cIVFicVJZT16NbNeBr0buM4qcHmMkmn4prQ+TrF83409TcaavEIU6fNXjSpuce9KSguflXvYaWc8uTDfVKvdlS5X0lGTwpJ47yaWcr+5luLhJNvGOvh8Sndp72taW6hTlGEHiEJZbrNNN4SwlFRWmdXjwK9xM6hVa2krwntHSuak6SThODxhuL5sNqXI09cNEjC6puo6SknUjFSlHqlLZs5l2Oo1ncwqU45jBvnk9I4aaaz1eu36FtsOB+zrSr89SVSTk3JtqOHusLdY8c7Ihea17Qredcprslfwr8SUoZ5KdvUi5PSLbcG8Pyyty+XPHKEPxqX5e99Voc4o2UIScsJKUm3tq3q2/PJllXfLyx1lrt0Wd8Ha+balfWkJ1zTWNLvwbi/wB6rT5U1CnBb7uU3u/hF/MnSl/Z9PvV46ru0nr61U2XQ9PxbTbHFp7nbVimbV3IADQsAAAAAAAAAAAAAAAAADxUqKKywPRzG7tfZ1J0u73JNLOjXg1jywXu44p/SvizRd1q5Yjl7vCy/iYfKpXNERvpzJ483hQuI0pL2dXlc5Up8+i96OO8kuj2x5peJN0aynFSi8prKf72LH9+l4mOpe53w/VJmevjxWNe3+kY8OY+7mvHOxntpyq0Z8spNycJLuuT/pkvd+TKBKbTw908P1R36pXpyynGDT37qIeXZ7h3/a2/wjj6JlkY/mVGT9OmZ4co4VO4rSVClUqJPOVzzUIx/FKSTxj9TpHDOH1oU1T9pVnh+88vZLTPSOmxLW9G3ts+wpUqed+WKTePFmGvxVt4yV3xe3G9LsX6bMd2YKtrUkuVRwt3s/hjJWbns7cXlzKVzzqhTSUEtObTaONvN7vRelmt7xc+vg8epJRvnjKyvkcjx4rXdZX/ANOr8yj6FlGlBRhGMYpaRSSj6YPMViPTV42xtrqiVr0edcyxFShFvm0jl74/wj5yUIpJ99p5y9I5293rv1MkePeZn/rJHi3m2oRXJOpLkgnKWjeNo+MpeG5vw4RCHvzWd2o6yz+d/wDJ8vOKqMcRxFZzhYS+SIW649FdcvwW5op49I75bcP6fWOb8rHw++p2spOmm3JRUuZ50jnGPD3mTtDtJScU2pJ7Nb/U5jRv6lR5aws6Z/wSXDaNWs+WjGVR9Wvdj6yeiNmO81j1q2T4+KI+HULS7hVjzQeV18U/BmchOzfCJ26k6kk5SxmKzhYzu3u9SbNlZmY5YLxEW46AASRAAAAAAAAAAAANDid+qawvef08zlrRWNy7ETM6hku76MNN3+hA33E+Z5+RH3d71bIW5vjBkzTZrx4ohLVeIGN35X3dZZnhVK9yu9YSs79mvUvX1yYadRGK4qo5siHt3b8THO7fiQ9atXm8Uo4Wfelqn44SPMeE15vMqsseCwl9ETd1CVldZ6mpVuEtnkz06NWCUFybPMuWLl8z0uE82s3nXbp8juoSjTUdz1TWm2uufQ3LeVWe+i88vPwM9OzhHZIyynGK1Obnp32iOn2vWeMSlJv49DRuOJ+ZhurlzeIL1fQ1FRUX3szl0S6vyR3UobepSnV2zjxefoZ7Thrk1CEXOb2SWX6vwXmy0cD7KVqyUq+aUOkFj2jXn0j+pdOH8NpW8eWlBRXV7yf5pPVltMEz2pv5EV4hWODdhoRSlcyc5f8ATi3GmvJtayfyRbra3hTioU4xhFbRikor0SMoNVaRXpkte1uwAEkQAAAAAAAAAAADHXrKEXKTwkBr8SvVSjnr+FFQvbtvMpPc9cU4i6s3J7dF4Ihb2vzaHn5svvPDbix+scta7ucs0p1T5VmaNW5SKoaNM7rpeAV6Q9e7RqVL3l3aS82icVFnjeeZmheJ7lZoRqzWYQqy/LTnJfRG3Dh949qFz/8AKp/glFEJmFkhcp+BsU66Kv8AdbuO9G4X/iq/4Er2pD38x/MnH9UPXTnErcqifgYLi6wQFHjUeso/NG5YUK17Lkt4OfRzelOPrLoNbd67eq/EntH5mSz4fcXHu06s15Rap/Gb0+pe+AdiqFviVXFWp4tdyL/0w/u8v0LQkloi+uD5Z7eRH2UGw7EVp/zpxpx/ph3pemdl9S3cL4LQtlilCKfWbWZv1m9SRwC6tIr0otktbsABNAAAAAAAAAAAAAAAD42AlJLVlS45xP2j5Y+6tvPzZscb4tzdyD7vV/1f8FerVDHny7/bDVhxa5lgryIy6mbFzXIu6qGWGyI01Lu4R44HwO44hUcKK7q9+pLSEPXxfkj1wrhFS+rxo09M6yl0hBbyf73aO2cI4ZStaUaNKOIxXxk+spPq2aMOL25npRmzevEdqxwf7N7Oik6ylXn1c24w+FNPb1bLNZ8HtqP8qhQh5xpwT+aWTeBsisR0xTaZ7kSABJEPjR9AGtPh9FvLpUm/Fwg388GeEUlhJJeC0R6AAAAAAAAAAAAAAAAAAAAAAAZWuOcX5s04PT8T8fJeR749xfenTflJ/wBkVidQyZs34w1YcX5S9VqhoXFY+16rNCrUMrXEMdeoRt1NyeFlttJJatt6JIz3NbCLN9m3Afaz+91F3IPFFP8AFPrP0Wy82/AnWntOoQyX9Y2tvY3s+rKglLWrPEqr8+kF5L9clgAPRrWKxqHnTMzO5AAdcAAAAAAAAAAAAAAAAAAAAAAAAAAAA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7504" y="-1304926"/>
            <a:ext cx="3048000" cy="2609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2583" name="AutoShape 7" descr="data:image/jpeg;base64,/9j/4AAQSkZJRgABAQAAAQABAAD/2wCEAAkGBhQSEBQUEhQVFRQVFBQUFRUUFBQVFBQUFBQVFBQUFBQXHCYeFxkjGRQUHy8gIycpLCwsFR4xNTAqNSYrLCkBCQoKDgwOGg8PFykcHBwsKSksLCksKSwpLCksLCwsLCwpLCkpLCkpKSkpLCksKSksKSwsKSwpLCwsKSwsLCksLP/AABEIALcBFAMBIgACEQEDEQH/xAAcAAABBQEBAQAAAAAAAAAAAAADAAECBAUGBwj/xAA+EAABAwIEAgYIBQIFBQAAAAABAAIRAyEEEjFBBVETImFxgZEGMlKhscHR8BQjQnLhkrIHFSQz8RY0Q2KT/8QAGAEAAwEBAAAAAAAAAAAAAAAAAQIDAAT/xAAjEQEBAAIDAQACAgMBAAAAAAAAAQIREiExAyJBUWETQoEy/9oADAMBAAIRAxEAPwD0PDYjIZC2KeLzs6usX2IXPhaXDMSGm42hHPH9mxp3WN7oNWmFaeQ51vJDdQJKkcHDcPdUNhDfaOnhzKtVeFhtgMxFySdu4LRr0LANIEbKhxt5YBBIkRP1Ty7pKxMXixNrdyovqZroWKBB18lOkydF16kjn3bTuYnwzBmnkrYwohBFAg9inyPpJzkF7lOq5CIRkC0NyEUV6EQn30VEhGwjgHAlBKiHQU0CuhMHRQLoWTTx7grdHFZteyAl1o3La0mzQiBqFUCBk1EhKm9SIWZGExCmk5bbAEJsiLCiWptl0EaagTCMVEppQsB6VIVEQ05UTTCO4Gqg4ShFsKbgmbRJRgGLUItR7Dt7tPNDe+do7lmBLklIhOj0PbchO18FMEiFyrCMrEGRqug4c10S8ASBA38eSrcHwGUZ3C50B2HPvK0mOm6hlZs03pn8TokHOHR2LBxtR7hDj1Zlb2P4yxojdYb3B7SZDSDpzlDHob4xKzQDzTUKkK1UDbyIvqPogVKfs37vouvHKa058p3tZw+IdmA2JhWK1lm0n3GxG4W5isOcsnkk+kksPhuxlvCFKK9QeU8JURRnQo9HAHKZ8PqFWp1IcCVrU6ocLaIZTQ43bIqYYiexRr4UiDzC2HIFShOq0o6ZQbCs4SA6dkquHg2Sp4ZPvZWrTeIUahBVakIU3PS8TcjwkHoZqJZ0/EvIXpFMvVd1RRDytwDmOU8oOdQfUW4UecGcoBqiyoTpdSsNT4D6rWWNLKYvTObzt98knVeVvj5oZWYjUA0E9p+iG95O6TlArMYuUTVTOQagTQBSUlXFSEkwOlmEi9MVEhQ1D7a/Bsddwe79IiVoMxwgk2aLarl8q3eD4EFge+SZ6okwAOzvlQ+mEnauOX8qHFKTXHM33rJrMMrV4njvzC0xlBsBt5aqlxfGh7wW6QLfFDHGtlYotMTYGfd2hCLCjtdKsspywyN7J70X1Vw1Jz3NaBLibbHzXafhc9JrahBcPWgjXt7Vxr6b2EESDsRI8ij8KFXpQRz6znSQJmSee6Gf5T0ceqPxThpbeIGyzRyK6TizpZEXHwXPAGbI/PK3EM5qglqt4IEN8VB2GMo7XRAT3LosiQqJnFRqU7zsmzo49hbpOVE9ybMmNYBN4G9mc8BN0gQatWVCEdhpZsnyqsx8I7aqbkGksiSYmVArcm0dyQA5SfckQnDEbnrwJhv0pJ7uSd4TqLnKdytUk0EHbJEodRQ6VN6AjkMlLMoOcgJiUJ4UnOUSU0oBFxSSLkk2w06voUuiRZTSuTlVuMCyLoTi5aCwG3IGBzELBJXR4Ino259SPdt7oU8+zTpzHHqYDiWkEuJOkmDf6rFHauj49XbsLz3R4eKwy2U+Fui5SbRaQFqcMIMA6ExMSVmU6EmAtThp6J4dY338kc9WNj63Tgwxpa4ZmnY6C+yzqpAAAERpC3Kjsw2P8ifgQsHiFMtN9Sued1UKqSWzsqTacSpGqdJRM2yrjNEyuwHORqVGRdMKUq0ymn2TQJojko9EOQVnKhu1TTItxAcwcghGkOQVt7QhFqGxkCbRHIKXQjkFMBLMENjoI4dvJDdhgrQgpFiaZBpTewjtQ23V7KhPoxcbo8g0GxqnCm1qYtS7PoMoT0dzUFwRhVd4QoVlzLIBTyl0g4oTnJVHILnp4CRchueol6E9yIHLkkAvSRZ3iUqOdNnXLxq3KCMbJA5kDsvZbXEsYWNDWiXR3RtIWZw4jNJElokAXk8/DVHx5l7XNAJB6wGsi5lSy90edsDEVHCZPPXXl9VWar3FKLj1yZmf5HvVKhSJMfcK2Nlm0rLtdwdI5b76I+VJpgWTF6W7N06LhzfyWRAsfG5WbxGlfPIIFtd+1amHAZSAOoG9zJEkBc7j8S4yCbTKh++lP0rVKkv7kZrSO1VsOL9yuNViJkqBrQnc5VKr5csC305Vc1SSiYei52tlcGAAuUN6Nrahnd9hLOfsK8GwpQtsNKdIEnbyRnUFY/DABCdVixS7ptQBtKCiOalVdZKkZCMrWI9GnNCRCtNwyIKBR5NpSfh4FkCpTK0cqFVZZCZDYzHtQaghWa5Vc1Z1VYnQXOQKhRT2oNZtk8KqPKA8or0FyYiBchOcpuUS2U22BJSUjTSR22ndJJ4ShR2IuFxOR0xNiPNblWk1tNxPseN9ffCwKTJcBzI+K2eJVzkdyuL630gclD6a3FsN6cviMY6oQwnqzpsLouHwwZMGULC05JJGlgVZhUk0S0iFEqRUSE2yN3g5zUznuAYHdr46rG4vXb0kNFgO2SVrUaX+nEGARLj2zB+GywOIth7h273PuXPP/VX/ANU8AJkq4GoGGR5VU9mLUOhSBffmiygNa4vhtyhfBnrY6QA2Q69We5Bo4Z5MHmrNTAQpdRX1UcZTAlGqUYKZputttC07jtVfE0pVimfNRqLStYrUMJOqvYbCBqBg6ovOy1adO10LR0A5ig99kZ7gFTqu1hZlGrWhVX4pLEOVZwVIS0qlRAcVOQhuKpCIPegvqKbyq1VypCVB6rvRSVAhEACnKI5ijlR2KMpJEJLA7VJOko7Po9N0EHkQfJXOMY60NIJdYAR8FSK4mhTy49kSOv2aGZ23k+aSyZWKYyzG12NGnAAU4Ukim2npAhRLURNC220vtxH+m7ZLB3WKyK7ZeBIOUXI56x2q9UxEUCOThHcb/FVKDOr3381Oe098ToNuUeFCi25RYT7JpCFd4RSBLjvKrU6UkDmtvD0WsFh/KnnetKYT9hOEFTe6QnqiUA2U5VEYBmVCrh2gIoPNKqQsym1u6Z4Om50U3uhD6TrA6CUxVnC4DLcm/JXTVgKTbiVVrhJO6ZIgHdVq4AlQFWFWr1bFUkLaza7rqu9ylUchOeqyJ1GUMlSfogAymBGo5AqI1VyqPcnhKkEToEKi0yFcJWrSANpJFimSoErbNpDKknlJbYOpzJZlCU0qRxmvuFzj67TjhBB640lby5dmGIxzSYs/t7UP9jzXGuulNKhKaUSJynQ5SlBnOel7HS2J05W3XQ4P/aZOuRn9oWP6TYxoDWkGZnaFsYU9Rn7W/wBoQnimf66/UWKRujKqHQj5kCDUKJcertuthjDuboPDqfVHmrbgpZXak6ArOgSqWIeVbxdW0Ki2vzC0g7DfiXAaHyQunKumvJmFKqA4aQiCnSu9sq9TpZ3aWBWeXQe5bOCqS2Y7ELB2lVoW5LJxOJIMbLUxeIgLExL8ybGFqL6qhUHVPcoNMKviMQBZU0TatUCACCSoVKs6KAbB1VClWKnRFkF7lYa05QVr40VazVWi6tV3KsRumlLRaYuilVWOMq8LjRatKAQhuCsOagliA7BKSmaaSLOmhJDzp86gqmTAnlfyuuXw+NL8a2wEuPwK6Zpmx0NvNYNHBtbiwQNHGLnkVpex64/9dFCiQmzpZ1tl0fKlCjnTZ1ttpm+kOBa5jXHNMkWmIHgtLDt6jf2t+AWL6RUXuDSJjvtK2cO7qN/a34BCeHznnf6ghCdriE2dMXrEb/Bx1J5nf5I+IJCzuEcQEZD2x9FfrvBCjbqqSKrW5nQbDmrTqLWgEAW33Quly053Cy8TxomyM7a9L1TEi9kAVlkOxc7phiO1Pou27hMLndNoBE9q2QICxeBYyQW7gz5rQr8RY2Ze0RzcB8VO3sbKr4511l4zK3fVVuKcdpOcYq0v/oz6rJrY8PkNcHftII9ythC5Vbq44aBUahJKhT9YT9lWDbZU88T9CpiEKq9GqOVR7k8CrvD8J0gPZurFenlAHJaXAcHFGTN7wfIe5RxVQXBC57nvJaYaxc5WuYUa4hTxLgHEnTdZmJ47TO5/pK6JLUbZGjhGzfZWis7hvFKT4a09YiYgjTW6vkrXcoTsxUCpEqBKGxRKSYlJbbabWZPKFKUqWlE6roaY1grmOFvccWJJ1dqT7JXTNKw8D/3P9XwK09Py/HWm8+uBqR5obsYwfrb/AFBUKmHDnOJA11IE8h8EDE02FjgMoI7I37RfwXP/AJpvUm1P8PW7WvTxLXCQ4HuIt3orTOl+5cY+mwQCcxnTQHn2oor9UNHVBOjbDTf3LoQdniWN6GX/AKTAjdztEEPsI5Bcs6s9rGsJMS4xJTMxlQGA90AWvohOhvbqsyYuXOt4lV9rlsL+5T/zep2HW0cvFbcDVbwqRoqHHaZyXJm25VJvGH8mmdNR81t+kjYbprClnfymlMZ+NcGc0+sfMrsOGj8mnNzlBve5ErmHC5XS8OfNJnYI8rLpy7c8WCwI+HcwA52udyyxbnqQgSrOC/V3fNR+nWO1cO7pn1/SNtJ3Up1GnS+U/NXGVhXoCqRBcXa62Jb8lg8XZ1lvcOZlwdOZ0eYH/s50fFR+vWEs92r898rHE8Xpdcrpf8PqQ6OqCJmozabZf+VzWKwnR9WSbnURvyk/FH4NJFQAkeqdSOY5rsvfzc06zeicQpU6bSA0DfRcjjuIua4iBY81ksaekbJPrt3PtBanEqNyfvRS1wPcuTOrcXdyHmVt8NyuptcRDnCZ1C5iuxdFwo/kU/2x5EhXviU9dXgcWMl4tbsWZxPiLLw5vmFkY3ClzcwJEWXM4toLiHNntFj/ACoYfOXK9rZZ2YtviDXPbLbzMxy0+qwquAPu+wul4YwDDMyw7qmxsfWKwcfmzGZF9FfHKzKxLLHeOzcDw+XENNtHf2ldMSuZ4PUPTtk+1/aV0hcm+l7LhNQxKiUiVAuUzknUMySzNWg/M2QQQZu0yNYsd0m1mkSHCJiZGs5Y87d68GpcZxDcoFeo0UxDA1xAbroBb9TvNQp1cpzGs4mQYYTMgyMzjoUeP9tb/T35lduuZupGo1FiO8clmYegQ8vJAvpqTMiIGmi8XqcVeBDHFmps4l3WiTmN7wJ7gg0MW4G1RwJ1IcZiZSZfO3ymxzk9j6ApuEWv2m65XH4tv4ghzxJc4AEi5DjIC8xZxJ4ADatSBdoD3QL5rCfaJKruqZj6zi4nNMyZOp75Uvl8OFvav0+3KTp6mSC9kEEQdDOoBHuR3Uzmbyv7x/C8swXEX0nSx7hBBI2OXmFdxXpNWeHNdUID3BxixFohp2Gluzvm/FHk9KdUH6nABoJk7TzOw0VD/OaLXOzVGAAtZr+ogeYuLrzXE4t9RxLqjnEi8k3uPoFXFAHcrcIHK/qPS8L6S4YvLelbJcQJkDTckQFZo8UovblZVYXxmjNeNZ8l5S2i3WfipdAAJnwRuMCZZPZuGtFTEUaYcDLrgEEw2Cbdy3/SfHMymajIaY9ZtiNQb620Xz9RrGmczHlpykS0kGHtLXCeRaSPFQyAjU6e9Svx3lLvxSfWyWaepis09YOBEB0gjQiZPKy6DgddrqYAIN3RBFxYkjnqvC6dKJ6xE9/LdFpucCIqOETEOiJ1jvKtZEpv+H0BlU6ZgHtXz/T4hWbpVqC+az3C4kB2utyk/iVckHpqkgkgmo6RIgkGZkiyTL58prZsc+N3p7FxTVdTUo5KDW+yxo8Yj4r51fxauYzVnmCHCXusYiZ7lcqelmMII/E1SHNa0y86NED3eaTL48tTfh8frrd09J4w3rFB4LVy1SPaaR4+sP7SvMWccxIAAqugCBLpEcoOyPT9JMS0tOcdUtIsP0mQDGo5q8xkx47RuV5ben1TDp5GfIyuy4jwxppAxeAZ8F8/1PS3Fn/ybuMw39RmO4bDZa2J/wAU+IVPWqgCQYaymAI2007CofT55Za1fFcPpjN7dpjsNlJC0uBOmlHsuI8D1vmV5JhvSbEU4h+ZsuMOuLwSZ11V7D+nuKZOQ0xmiZaDpI59qtrrSW+9vXaj/wAtw7VyfEW9ZcO703xvW/N9Y3ADI0iRa3gqtXj+JcSXVSCcvIAxygW+aTDDjlafLLlNR6xwZ2bD/tLh78w+KpY6qdDccivOcP6W4um14ZUMPs4Q2P3NkWOqc+lOJIaDUFoF2t0iJJi5TcfyuQ8vxmLu8EW9Kwzl6wsbi9tfFdNUpEfdl44/0hrA5g++nqiBG4Gx1V3/AK8xgAHSgGCJyNkyZJO08k2V2WSx6iQhNeHCWkEcwQRy1C8yr+l9eoC19RzQZk0wB6xBuPDnzQcH6UYjDNDKT2PYQIDmmGwSTAEQTJnuCXRtPUikvMmf4g4sT/tuvMlkeFjokjoHMOPWPePiEEtnxSSRAYm/cEMP9b75JJIgcP0T0axBCSSwRJtXXu+aE+qYCSSwjUqxv98k1GpA8/cCfkkksyLqnV8R809SsY8/mnSRYF7/AIj5pxVMJklgTZUMpNqmSkkgJjUIJBSbVTJIsbpTKIXRry+7pJIUoQrlG6abJJLCHUqaDlKYOE+CSSzCOr2QKjpKSSwkw9qLXrkwZ+xomSWY9Oud9lN2JKSSzBdKbobq7p1SSWY/4x3NR/Eu5lMklMcYo80kklm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" name="Picture 2" descr="C:\Users\Pawel\Desktop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116632"/>
            <a:ext cx="504056" cy="378042"/>
          </a:xfrm>
          <a:prstGeom prst="rect">
            <a:avLst/>
          </a:prstGeom>
          <a:noFill/>
        </p:spPr>
      </p:pic>
      <p:pic>
        <p:nvPicPr>
          <p:cNvPr id="1030" name="Picture 6" descr="C:\Users\Pawel\Desktop\beznazwy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440" y="116634"/>
            <a:ext cx="446559" cy="334474"/>
          </a:xfrm>
          <a:prstGeom prst="rect">
            <a:avLst/>
          </a:prstGeom>
          <a:noFill/>
        </p:spPr>
      </p:pic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043608" y="-6478"/>
            <a:ext cx="71287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Tabela 4. 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 turystyczne mieszkańców w wieku 65 lat i więcej według krajów Unii Europejskiej w 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(2014 – 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2019) </a:t>
            </a:r>
            <a:endParaRPr lang="pl-PL" sz="1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pl-PL" sz="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3127973" y="6597352"/>
            <a:ext cx="626469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800" dirty="0"/>
              <a:t>Źródło: Opracowanie własne na podstawie </a:t>
            </a:r>
            <a:r>
              <a:rPr lang="pl-PL" sz="800" dirty="0" smtClean="0"/>
              <a:t>Eurostat</a:t>
            </a:r>
            <a:endParaRPr lang="pl-PL" sz="800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351070"/>
              </p:ext>
            </p:extLst>
          </p:nvPr>
        </p:nvGraphicFramePr>
        <p:xfrm>
          <a:off x="600409" y="632654"/>
          <a:ext cx="8208912" cy="6033278"/>
        </p:xfrm>
        <a:graphic>
          <a:graphicData uri="http://schemas.openxmlformats.org/drawingml/2006/table">
            <a:tbl>
              <a:tblPr/>
              <a:tblGrid>
                <a:gridCol w="1836204"/>
                <a:gridCol w="2520280"/>
                <a:gridCol w="2052228"/>
                <a:gridCol w="1800200"/>
              </a:tblGrid>
              <a:tr h="4794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Miejsce zamieszkania turysty</a:t>
                      </a:r>
                      <a:endParaRPr lang="pl-PL" sz="10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Udział wydatków os. 65+ we wszystkich wydatkach na turystykę (%)</a:t>
                      </a:r>
                      <a:endParaRPr lang="pl-PL" sz="10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Średnie dzienne wydatki na turystykę os. 65+ (w euro) </a:t>
                      </a:r>
                      <a:r>
                        <a:rPr lang="en-GB" sz="10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pl-PL" sz="10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mln EUR</a:t>
                      </a:r>
                      <a:r>
                        <a:rPr lang="en-GB" sz="10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pl-PL" sz="10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Średnie dzienne wydatki na turystykę os. 65+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(w EUR)</a:t>
                      </a:r>
                      <a:endParaRPr lang="pl-PL" sz="10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European Union</a:t>
                      </a:r>
                      <a:endParaRPr lang="pl-PL" sz="800" b="1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16%</a:t>
                      </a:r>
                      <a:endParaRPr lang="pl-PL" sz="800" b="1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65 623.8</a:t>
                      </a:r>
                      <a:endParaRPr lang="pl-PL" sz="800" b="1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52.6</a:t>
                      </a:r>
                      <a:endParaRPr lang="pl-PL" sz="800" b="1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Belgium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1324.2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89.5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Bulgaria</a:t>
                      </a:r>
                      <a:endParaRPr lang="pl-PL" sz="800" b="1" dirty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6%</a:t>
                      </a:r>
                      <a:endParaRPr lang="pl-PL" sz="800" b="1" dirty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35.6</a:t>
                      </a:r>
                      <a:endParaRPr lang="pl-PL" sz="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21.6</a:t>
                      </a:r>
                      <a:endParaRPr lang="pl-PL" sz="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Czech Republic</a:t>
                      </a:r>
                      <a:endParaRPr lang="pl-PL" sz="800" b="1" dirty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451.2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13.7</a:t>
                      </a:r>
                      <a:endParaRPr lang="pl-PL" sz="800" b="1" dirty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Denmark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1543.6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85.1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Germany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19%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20 649.2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76.0</a:t>
                      </a:r>
                      <a:endParaRPr lang="pl-PL" sz="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Estonia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55.7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36.5</a:t>
                      </a:r>
                      <a:endParaRPr lang="pl-PL" sz="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Ireland</a:t>
                      </a:r>
                      <a:endParaRPr lang="pl-PL" sz="800" b="1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21%</a:t>
                      </a:r>
                      <a:endParaRPr lang="pl-PL" sz="800" b="1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1287.7</a:t>
                      </a:r>
                      <a:endParaRPr lang="pl-PL" sz="800" b="1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88.0</a:t>
                      </a:r>
                      <a:endParaRPr lang="pl-PL" sz="8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Greece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274.5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18.0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Spain</a:t>
                      </a:r>
                      <a:endParaRPr lang="pl-PL" sz="800" b="1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16%</a:t>
                      </a:r>
                      <a:endParaRPr lang="pl-PL" sz="800" b="1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3808.0</a:t>
                      </a:r>
                      <a:endParaRPr lang="pl-PL" sz="800" b="1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29.7</a:t>
                      </a:r>
                      <a:endParaRPr lang="pl-PL" sz="800" b="1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France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15 769.7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50.9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Croatia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7%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127.2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20.3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Italy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2393.3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44.9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Cyprus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219.1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45.3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Latvia</a:t>
                      </a:r>
                      <a:endParaRPr lang="pl-PL" sz="800" b="1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7%</a:t>
                      </a:r>
                      <a:endParaRPr lang="pl-PL" sz="800" b="1" dirty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42.7</a:t>
                      </a:r>
                      <a:endParaRPr lang="pl-PL" sz="8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24.9</a:t>
                      </a:r>
                      <a:endParaRPr lang="pl-PL" sz="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Lithuania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43.4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19.1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Luxembourg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179.0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120.8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Hungary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185.0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19.2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Malta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24.4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93.7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Netherlands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2546.1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47.9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Austria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1908.2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106.9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Poland</a:t>
                      </a:r>
                      <a:endParaRPr lang="pl-PL" sz="800" b="1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13%</a:t>
                      </a:r>
                      <a:endParaRPr lang="pl-PL" sz="800" b="1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1208.4</a:t>
                      </a:r>
                      <a:endParaRPr lang="pl-PL" sz="800" b="1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23.7</a:t>
                      </a:r>
                      <a:endParaRPr lang="pl-PL" sz="800" b="1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Portugal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374.8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26.5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Romania</a:t>
                      </a:r>
                      <a:endParaRPr lang="pl-PL" sz="800" b="1" dirty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127.7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13.8</a:t>
                      </a:r>
                      <a:endParaRPr lang="pl-PL" sz="800" b="1" dirty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Slovenia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79.7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41.3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Slovakia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137.3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28.9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United Kingdom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7365.9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50.0</a:t>
                      </a:r>
                      <a:endParaRPr lang="pl-PL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Switzerland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18%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2361.3</a:t>
                      </a:r>
                      <a:endParaRPr lang="pl-PL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102.6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250" marR="18250" marT="3911" marB="39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3446</TotalTime>
  <Words>1377</Words>
  <Application>Microsoft Office PowerPoint</Application>
  <PresentationFormat>Pokaz na ekranie (4:3)</PresentationFormat>
  <Paragraphs>576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Aspekt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Pawel</dc:creator>
  <cp:lastModifiedBy>Paweł Patkowski</cp:lastModifiedBy>
  <cp:revision>477</cp:revision>
  <dcterms:created xsi:type="dcterms:W3CDTF">2014-09-26T09:44:10Z</dcterms:created>
  <dcterms:modified xsi:type="dcterms:W3CDTF">2021-10-11T16:17:28Z</dcterms:modified>
</cp:coreProperties>
</file>